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3" r:id="rId4"/>
    <p:sldId id="258" r:id="rId5"/>
    <p:sldId id="261" r:id="rId6"/>
    <p:sldId id="260" r:id="rId7"/>
    <p:sldId id="262" r:id="rId8"/>
    <p:sldId id="264" r:id="rId9"/>
    <p:sldId id="265" r:id="rId10"/>
    <p:sldId id="266" r:id="rId11"/>
    <p:sldId id="269" r:id="rId12"/>
    <p:sldId id="267" r:id="rId1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86596B-8DA8-429F-8B9C-E6A668D7DDE7}" type="datetimeFigureOut">
              <a:rPr lang="de-DE" smtClean="0"/>
              <a:pPr/>
              <a:t>18.05.2021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0AF91F-C419-4388-9901-AC3316DD3472}"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F0AF91F-C419-4388-9901-AC3316DD3472}" type="slidenum">
              <a:rPr lang="de-DE" smtClean="0"/>
              <a:pPr/>
              <a:t>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F0AF91F-C419-4388-9901-AC3316DD3472}" type="slidenum">
              <a:rPr lang="de-DE" smtClean="0"/>
              <a:pPr/>
              <a:t>4</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44DEAB9-9800-4BF8-A6EC-5D3C68CC6E19}" type="datetimeFigureOut">
              <a:rPr lang="de-DE" smtClean="0"/>
              <a:pPr/>
              <a:t>18.05.2021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B8A5171-144A-4333-BCE2-433F51855A63}" type="slidenum">
              <a:rPr lang="de-DE" smtClean="0"/>
              <a:pPr/>
              <a:t>‹Nr.›</a:t>
            </a:fld>
            <a:endParaRPr lang="de-D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DEAB9-9800-4BF8-A6EC-5D3C68CC6E19}" type="datetimeFigureOut">
              <a:rPr lang="de-DE" smtClean="0"/>
              <a:pPr/>
              <a:t>18.05.2021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A5171-144A-4333-BCE2-433F51855A63}"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gif"/><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9.gif"/><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Banner DEB.jpg"/>
          <p:cNvPicPr>
            <a:picLocks noChangeAspect="1"/>
          </p:cNvPicPr>
          <p:nvPr/>
        </p:nvPicPr>
        <p:blipFill>
          <a:blip r:embed="rId5" cstate="print"/>
          <a:stretch>
            <a:fillRect/>
          </a:stretch>
        </p:blipFill>
        <p:spPr>
          <a:xfrm>
            <a:off x="179512" y="283436"/>
            <a:ext cx="8748464" cy="2096721"/>
          </a:xfrm>
          <a:prstGeom prst="rect">
            <a:avLst/>
          </a:prstGeom>
          <a:ln>
            <a:solidFill>
              <a:srgbClr val="000066"/>
            </a:solidFill>
          </a:ln>
        </p:spPr>
      </p:pic>
      <p:sp>
        <p:nvSpPr>
          <p:cNvPr id="8" name="Textfeld 7"/>
          <p:cNvSpPr txBox="1"/>
          <p:nvPr/>
        </p:nvSpPr>
        <p:spPr>
          <a:xfrm>
            <a:off x="1043608" y="5478323"/>
            <a:ext cx="6912768" cy="830997"/>
          </a:xfrm>
          <a:prstGeom prst="rect">
            <a:avLst/>
          </a:prstGeom>
          <a:noFill/>
          <a:ln>
            <a:noFill/>
          </a:ln>
        </p:spPr>
        <p:txBody>
          <a:bodyPr wrap="square" rtlCol="0">
            <a:spAutoFit/>
          </a:bodyPr>
          <a:lstStyle/>
          <a:p>
            <a:r>
              <a:rPr lang="de-DE" sz="4800" dirty="0">
                <a:solidFill>
                  <a:srgbClr val="000066"/>
                </a:solidFill>
                <a:latin typeface="Comic Sans MS" pitchFamily="66" charset="0"/>
              </a:rPr>
              <a:t>  „Schönen guten Tag!“</a:t>
            </a:r>
          </a:p>
        </p:txBody>
      </p:sp>
      <p:pic>
        <p:nvPicPr>
          <p:cNvPr id="2" name="Eingangsmusik Drogeneisenbahn">
            <a:hlinkClick r:id="" action="ppaction://media"/>
            <a:extLst>
              <a:ext uri="{FF2B5EF4-FFF2-40B4-BE49-F238E27FC236}">
                <a16:creationId xmlns:a16="http://schemas.microsoft.com/office/drawing/2014/main" id="{02743573-BF82-4918-AF0F-D363F97D45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00" y="2414925"/>
            <a:ext cx="609600" cy="609600"/>
          </a:xfrm>
          <a:prstGeom prst="rect">
            <a:avLst/>
          </a:prstGeom>
        </p:spPr>
      </p:pic>
      <p:sp>
        <p:nvSpPr>
          <p:cNvPr id="4" name="Textfeld 3"/>
          <p:cNvSpPr txBox="1"/>
          <p:nvPr/>
        </p:nvSpPr>
        <p:spPr>
          <a:xfrm>
            <a:off x="35496" y="2623552"/>
            <a:ext cx="9036496" cy="2677656"/>
          </a:xfrm>
          <a:prstGeom prst="rect">
            <a:avLst/>
          </a:prstGeom>
          <a:noFill/>
          <a:ln>
            <a:noFill/>
          </a:ln>
        </p:spPr>
        <p:txBody>
          <a:bodyPr wrap="square" rtlCol="0">
            <a:spAutoFit/>
          </a:bodyPr>
          <a:lstStyle/>
          <a:p>
            <a:pPr algn="ctr"/>
            <a:r>
              <a:rPr lang="de-DE" sz="4000" dirty="0">
                <a:solidFill>
                  <a:srgbClr val="000066"/>
                </a:solidFill>
                <a:latin typeface="Comic Sans MS" pitchFamily="66" charset="0"/>
              </a:rPr>
              <a:t>Suchtpräventionsveranstaltung</a:t>
            </a:r>
          </a:p>
          <a:p>
            <a:pPr algn="ctr"/>
            <a:r>
              <a:rPr lang="de-DE" sz="4000" dirty="0">
                <a:solidFill>
                  <a:srgbClr val="000066"/>
                </a:solidFill>
                <a:latin typeface="Comic Sans MS" pitchFamily="66" charset="0"/>
              </a:rPr>
              <a:t>für </a:t>
            </a:r>
          </a:p>
          <a:p>
            <a:pPr algn="ctr"/>
            <a:r>
              <a:rPr lang="de-DE" sz="4800" dirty="0">
                <a:solidFill>
                  <a:srgbClr val="FF0000"/>
                </a:solidFill>
                <a:effectLst>
                  <a:outerShdw blurRad="38100" dist="38100" dir="2700000" algn="tl">
                    <a:srgbClr val="000000">
                      <a:alpha val="43137"/>
                    </a:srgbClr>
                  </a:outerShdw>
                </a:effectLst>
                <a:latin typeface="Comic Sans MS" pitchFamily="66" charset="0"/>
              </a:rPr>
              <a:t>Sie und Ihre Kinder</a:t>
            </a:r>
            <a:r>
              <a:rPr lang="de-DE" sz="4000" dirty="0">
                <a:solidFill>
                  <a:srgbClr val="FF0000"/>
                </a:solidFill>
                <a:effectLst>
                  <a:outerShdw blurRad="38100" dist="38100" dir="2700000" algn="tl">
                    <a:srgbClr val="000000">
                      <a:alpha val="43137"/>
                    </a:srgbClr>
                  </a:outerShdw>
                </a:effectLst>
                <a:latin typeface="Comic Sans MS" pitchFamily="66" charset="0"/>
              </a:rPr>
              <a:t> </a:t>
            </a:r>
          </a:p>
          <a:p>
            <a:pPr algn="ctr"/>
            <a:r>
              <a:rPr lang="de-DE" sz="4000" dirty="0">
                <a:solidFill>
                  <a:srgbClr val="000066"/>
                </a:solidFill>
                <a:latin typeface="Comic Sans MS" pitchFamily="66" charset="0"/>
              </a:rPr>
              <a:t>der Klassenstufen 7/8</a:t>
            </a:r>
          </a:p>
        </p:txBody>
      </p:sp>
      <p:grpSp>
        <p:nvGrpSpPr>
          <p:cNvPr id="16" name="Gruppieren 15">
            <a:extLst>
              <a:ext uri="{FF2B5EF4-FFF2-40B4-BE49-F238E27FC236}">
                <a16:creationId xmlns:a16="http://schemas.microsoft.com/office/drawing/2014/main" id="{37A1A5BF-C209-404B-BDBA-FDCB66E16A6E}"/>
              </a:ext>
            </a:extLst>
          </p:cNvPr>
          <p:cNvGrpSpPr/>
          <p:nvPr/>
        </p:nvGrpSpPr>
        <p:grpSpPr>
          <a:xfrm rot="21366836">
            <a:off x="2050189" y="3532493"/>
            <a:ext cx="5005092" cy="1354217"/>
            <a:chOff x="760265" y="3257068"/>
            <a:chExt cx="5005092" cy="1354216"/>
          </a:xfrm>
          <a:solidFill>
            <a:schemeClr val="bg1"/>
          </a:solidFill>
        </p:grpSpPr>
        <p:sp>
          <p:nvSpPr>
            <p:cNvPr id="12" name="Textfeld 11">
              <a:extLst>
                <a:ext uri="{FF2B5EF4-FFF2-40B4-BE49-F238E27FC236}">
                  <a16:creationId xmlns:a16="http://schemas.microsoft.com/office/drawing/2014/main" id="{16AAD7C1-F3A1-48F8-A0BC-216E47101A74}"/>
                </a:ext>
              </a:extLst>
            </p:cNvPr>
            <p:cNvSpPr txBox="1"/>
            <p:nvPr/>
          </p:nvSpPr>
          <p:spPr>
            <a:xfrm>
              <a:off x="760265" y="3257068"/>
              <a:ext cx="4747839" cy="1354216"/>
            </a:xfrm>
            <a:prstGeom prst="rect">
              <a:avLst/>
            </a:prstGeom>
            <a:grpFill/>
          </p:spPr>
          <p:txBody>
            <a:bodyPr wrap="square" rtlCol="0">
              <a:spAutoFit/>
            </a:bodyPr>
            <a:lstStyle/>
            <a:p>
              <a:pPr algn="ctr"/>
              <a:r>
                <a:rPr lang="de-DE" sz="3600" dirty="0">
                  <a:solidFill>
                    <a:srgbClr val="FF0000"/>
                  </a:solidFill>
                  <a:effectLst>
                    <a:outerShdw blurRad="38100" dist="38100" dir="2700000" algn="tl">
                      <a:srgbClr val="000000">
                        <a:alpha val="43137"/>
                      </a:srgbClr>
                    </a:outerShdw>
                  </a:effectLst>
                  <a:latin typeface="Comic Sans MS" panose="030F0702030302020204" pitchFamily="66" charset="0"/>
                </a:rPr>
                <a:t>Präsentation läuft allein</a:t>
              </a:r>
            </a:p>
            <a:p>
              <a:pPr algn="ctr"/>
              <a:r>
                <a:rPr lang="de-DE" sz="1000" dirty="0">
                  <a:solidFill>
                    <a:srgbClr val="FF0000"/>
                  </a:solidFill>
                  <a:effectLst>
                    <a:outerShdw blurRad="38100" dist="38100" dir="2700000" algn="tl">
                      <a:srgbClr val="000000">
                        <a:alpha val="43137"/>
                      </a:srgbClr>
                    </a:outerShdw>
                  </a:effectLst>
                  <a:latin typeface="Comic Sans MS" panose="030F0702030302020204" pitchFamily="66" charset="0"/>
                </a:rPr>
                <a:t>(ca. 5:30 min.)</a:t>
              </a:r>
            </a:p>
          </p:txBody>
        </p:sp>
        <p:pic>
          <p:nvPicPr>
            <p:cNvPr id="11" name="Grafik 10">
              <a:extLst>
                <a:ext uri="{FF2B5EF4-FFF2-40B4-BE49-F238E27FC236}">
                  <a16:creationId xmlns:a16="http://schemas.microsoft.com/office/drawing/2014/main" id="{22A1C77E-B1A4-45C8-A306-2C23EDE270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5376" y="3333443"/>
              <a:ext cx="639981" cy="1186976"/>
            </a:xfrm>
            <a:prstGeom prst="rect">
              <a:avLst/>
            </a:prstGeom>
            <a:grpFill/>
          </p:spPr>
        </p:pic>
      </p:grpSp>
    </p:spTree>
  </p:cSld>
  <p:clrMapOvr>
    <a:masterClrMapping/>
  </p:clrMapOvr>
  <p:transition advClick="0"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xit" presetSubtype="0" fill="hold" nodeType="withEffect">
                                  <p:stCondLst>
                                    <p:cond delay="4500"/>
                                  </p:stCondLst>
                                  <p:childTnLst>
                                    <p:animEffect transition="out" filter="fade">
                                      <p:cBhvr>
                                        <p:cTn id="8" dur="2000"/>
                                        <p:tgtEl>
                                          <p:spTgt spid="16"/>
                                        </p:tgtEl>
                                      </p:cBhvr>
                                    </p:animEffect>
                                    <p:set>
                                      <p:cBhvr>
                                        <p:cTn id="9" dur="1" fill="hold">
                                          <p:stCondLst>
                                            <p:cond delay="1999"/>
                                          </p:stCondLst>
                                        </p:cTn>
                                        <p:tgtEl>
                                          <p:spTgt spid="16"/>
                                        </p:tgtEl>
                                        <p:attrNameLst>
                                          <p:attrName>style.visibility</p:attrName>
                                        </p:attrNameLst>
                                      </p:cBhvr>
                                      <p:to>
                                        <p:strVal val="hidden"/>
                                      </p:to>
                                    </p:set>
                                  </p:childTnLst>
                                </p:cTn>
                              </p:par>
                            </p:childTnLst>
                          </p:cTn>
                        </p:par>
                        <p:par>
                          <p:cTn id="10" fill="hold">
                            <p:stCondLst>
                              <p:cond delay="6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par>
                          <p:cTn id="14" fill="hold">
                            <p:stCondLst>
                              <p:cond delay="8500"/>
                            </p:stCondLst>
                            <p:childTnLst>
                              <p:par>
                                <p:cTn id="15" presetID="10" presetClass="entr" presetSubtype="0" fill="hold" grpId="0" nodeType="afterEffect">
                                  <p:stCondLst>
                                    <p:cond delay="4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par>
                          <p:cTn id="18" fill="hold">
                            <p:stCondLst>
                              <p:cond delay="14500"/>
                            </p:stCondLst>
                            <p:childTnLst>
                              <p:par>
                                <p:cTn id="19" presetID="10" presetClass="entr" presetSubtype="0" fill="hold" grpId="0" nodeType="afterEffect">
                                  <p:stCondLst>
                                    <p:cond delay="4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2" fill="hold" display="0">
                  <p:stCondLst>
                    <p:cond delay="indefinite"/>
                  </p:stCondLst>
                  <p:endCondLst>
                    <p:cond evt="onStopAudio" delay="0">
                      <p:tgtEl>
                        <p:sldTgt/>
                      </p:tgtEl>
                    </p:cond>
                  </p:endCondLst>
                </p:cTn>
                <p:tgtEl>
                  <p:spTgt spid="2"/>
                </p:tgtEl>
              </p:cMediaNode>
            </p:audio>
          </p:childTnLst>
        </p:cTn>
      </p:par>
    </p:tnLst>
    <p:bldLst>
      <p:bldP spid="8"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20170321_175613.jpg"/>
          <p:cNvPicPr>
            <a:picLocks noChangeAspect="1"/>
          </p:cNvPicPr>
          <p:nvPr/>
        </p:nvPicPr>
        <p:blipFill>
          <a:blip r:embed="rId2" cstate="print"/>
          <a:stretch>
            <a:fillRect/>
          </a:stretch>
        </p:blipFill>
        <p:spPr>
          <a:xfrm>
            <a:off x="539552" y="1340768"/>
            <a:ext cx="7760181" cy="4365104"/>
          </a:xfrm>
          <a:prstGeom prst="rect">
            <a:avLst/>
          </a:prstGeom>
          <a:ln w="28575">
            <a:solidFill>
              <a:srgbClr val="000066"/>
            </a:solidFill>
          </a:ln>
        </p:spPr>
      </p:pic>
      <p:pic>
        <p:nvPicPr>
          <p:cNvPr id="2" name="Grafik 1" descr="20160203_172454.jpg"/>
          <p:cNvPicPr>
            <a:picLocks noChangeAspect="1"/>
          </p:cNvPicPr>
          <p:nvPr/>
        </p:nvPicPr>
        <p:blipFill>
          <a:blip r:embed="rId3" cstate="print"/>
          <a:stretch>
            <a:fillRect/>
          </a:stretch>
        </p:blipFill>
        <p:spPr>
          <a:xfrm>
            <a:off x="2627784" y="145256"/>
            <a:ext cx="3629305" cy="6452096"/>
          </a:xfrm>
          <a:prstGeom prst="rect">
            <a:avLst/>
          </a:prstGeom>
          <a:ln w="28575">
            <a:solidFill>
              <a:srgbClr val="000066"/>
            </a:solidFill>
          </a:ln>
        </p:spPr>
      </p:pic>
      <p:pic>
        <p:nvPicPr>
          <p:cNvPr id="5" name="Grafik 4" descr="20160302_172605_LLS.jpg"/>
          <p:cNvPicPr>
            <a:picLocks noChangeAspect="1"/>
          </p:cNvPicPr>
          <p:nvPr/>
        </p:nvPicPr>
        <p:blipFill>
          <a:blip r:embed="rId4" cstate="print"/>
          <a:stretch>
            <a:fillRect/>
          </a:stretch>
        </p:blipFill>
        <p:spPr>
          <a:xfrm rot="11111409">
            <a:off x="201952" y="1073230"/>
            <a:ext cx="8633267" cy="4856214"/>
          </a:xfrm>
          <a:prstGeom prst="rect">
            <a:avLst/>
          </a:prstGeom>
          <a:ln w="28575">
            <a:solidFill>
              <a:srgbClr val="000066"/>
            </a:solidFill>
          </a:ln>
        </p:spPr>
      </p:pic>
      <p:pic>
        <p:nvPicPr>
          <p:cNvPr id="6" name="Grafik 5" descr="20160302_172624_LLS.jpg"/>
          <p:cNvPicPr>
            <a:picLocks noChangeAspect="1"/>
          </p:cNvPicPr>
          <p:nvPr/>
        </p:nvPicPr>
        <p:blipFill>
          <a:blip r:embed="rId5" cstate="print"/>
          <a:stretch>
            <a:fillRect/>
          </a:stretch>
        </p:blipFill>
        <p:spPr>
          <a:xfrm rot="10325355" flipH="1" flipV="1">
            <a:off x="1078580" y="594660"/>
            <a:ext cx="9009036" cy="5316712"/>
          </a:xfrm>
          <a:prstGeom prst="rect">
            <a:avLst/>
          </a:prstGeom>
          <a:ln w="28575">
            <a:solidFill>
              <a:srgbClr val="000066"/>
            </a:solidFill>
          </a:ln>
        </p:spPr>
      </p:pic>
      <p:pic>
        <p:nvPicPr>
          <p:cNvPr id="9" name="Grafik 8" descr="20190113_130442.jpg"/>
          <p:cNvPicPr>
            <a:picLocks noChangeAspect="1"/>
          </p:cNvPicPr>
          <p:nvPr/>
        </p:nvPicPr>
        <p:blipFill>
          <a:blip r:embed="rId6" cstate="print"/>
          <a:stretch>
            <a:fillRect/>
          </a:stretch>
        </p:blipFill>
        <p:spPr>
          <a:xfrm rot="5919393">
            <a:off x="1036135" y="722205"/>
            <a:ext cx="6803700" cy="5102774"/>
          </a:xfrm>
          <a:prstGeom prst="rect">
            <a:avLst/>
          </a:prstGeom>
          <a:ln w="28575">
            <a:solidFill>
              <a:srgbClr val="000066"/>
            </a:solidFill>
          </a:ln>
        </p:spPr>
      </p:pic>
      <p:pic>
        <p:nvPicPr>
          <p:cNvPr id="4" name="Grafik 3" descr="20160302_172528_LLS.jpg"/>
          <p:cNvPicPr>
            <a:picLocks noChangeAspect="1"/>
          </p:cNvPicPr>
          <p:nvPr/>
        </p:nvPicPr>
        <p:blipFill>
          <a:blip r:embed="rId7" cstate="print"/>
          <a:stretch>
            <a:fillRect/>
          </a:stretch>
        </p:blipFill>
        <p:spPr>
          <a:xfrm>
            <a:off x="355532" y="1268760"/>
            <a:ext cx="8788468" cy="4943515"/>
          </a:xfrm>
          <a:prstGeom prst="rect">
            <a:avLst/>
          </a:prstGeom>
          <a:ln w="28575">
            <a:solidFill>
              <a:srgbClr val="000066"/>
            </a:solidFill>
          </a:ln>
        </p:spPr>
      </p:pic>
      <p:pic>
        <p:nvPicPr>
          <p:cNvPr id="3" name="Grafik 2" descr="20160302_172505_LLS.jpg"/>
          <p:cNvPicPr>
            <a:picLocks noChangeAspect="1"/>
          </p:cNvPicPr>
          <p:nvPr/>
        </p:nvPicPr>
        <p:blipFill>
          <a:blip r:embed="rId8" cstate="print"/>
          <a:stretch>
            <a:fillRect/>
          </a:stretch>
        </p:blipFill>
        <p:spPr>
          <a:xfrm rot="21014353">
            <a:off x="-102332" y="615362"/>
            <a:ext cx="9705650" cy="5459430"/>
          </a:xfrm>
          <a:prstGeom prst="rect">
            <a:avLst/>
          </a:prstGeom>
          <a:ln w="28575">
            <a:solidFill>
              <a:srgbClr val="000066"/>
            </a:solidFill>
          </a:ln>
        </p:spPr>
      </p:pic>
      <p:pic>
        <p:nvPicPr>
          <p:cNvPr id="7" name="Grafik 6" descr="20170203_084227.jpg"/>
          <p:cNvPicPr>
            <a:picLocks noChangeAspect="1"/>
          </p:cNvPicPr>
          <p:nvPr/>
        </p:nvPicPr>
        <p:blipFill>
          <a:blip r:embed="rId9" cstate="print"/>
          <a:stretch>
            <a:fillRect/>
          </a:stretch>
        </p:blipFill>
        <p:spPr>
          <a:xfrm rot="5400000">
            <a:off x="991624" y="897935"/>
            <a:ext cx="7479593" cy="4207272"/>
          </a:xfrm>
          <a:prstGeom prst="rect">
            <a:avLst/>
          </a:prstGeom>
          <a:ln w="28575">
            <a:solidFill>
              <a:srgbClr val="000066"/>
            </a:solidFill>
          </a:ln>
        </p:spPr>
      </p:pic>
    </p:spTree>
  </p:cSld>
  <p:clrMapOvr>
    <a:masterClrMapping/>
  </p:clrMapOvr>
  <p:transition advClick="0" advTm="6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0" fill="hold" nodeType="afterEffect">
                                  <p:stCondLst>
                                    <p:cond delay="350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4500"/>
                            </p:stCondLst>
                            <p:childTnLst>
                              <p:par>
                                <p:cTn id="17" presetID="53" presetClass="entr" presetSubtype="0" fill="hold" nodeType="afterEffect">
                                  <p:stCondLst>
                                    <p:cond delay="50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0000"/>
                            </p:stCondLst>
                            <p:childTnLst>
                              <p:par>
                                <p:cTn id="23" presetID="53" presetClass="entr" presetSubtype="0" fill="hold" nodeType="afterEffect">
                                  <p:stCondLst>
                                    <p:cond delay="800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18500"/>
                            </p:stCondLst>
                            <p:childTnLst>
                              <p:par>
                                <p:cTn id="29" presetID="53" presetClass="entr" presetSubtype="0" fill="hold" nodeType="afterEffect">
                                  <p:stCondLst>
                                    <p:cond delay="10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9000"/>
                            </p:stCondLst>
                            <p:childTnLst>
                              <p:par>
                                <p:cTn id="35" presetID="53" presetClass="entr" presetSubtype="0" fill="hold" nodeType="afterEffect">
                                  <p:stCondLst>
                                    <p:cond delay="100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39500"/>
                            </p:stCondLst>
                            <p:childTnLst>
                              <p:par>
                                <p:cTn id="41" presetID="53" presetClass="entr" presetSubtype="0" fill="hold" nodeType="afterEffect">
                                  <p:stCondLst>
                                    <p:cond delay="1000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par>
                          <p:cTn id="46" fill="hold">
                            <p:stCondLst>
                              <p:cond delay="50000"/>
                            </p:stCondLst>
                            <p:childTnLst>
                              <p:par>
                                <p:cTn id="47" presetID="10" presetClass="entr" presetSubtype="0" fill="hold" nodeType="afterEffect">
                                  <p:stCondLst>
                                    <p:cond delay="100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95536" y="1844824"/>
            <a:ext cx="8388424" cy="4680520"/>
            <a:chOff x="0" y="3068960"/>
            <a:chExt cx="8388424" cy="4680520"/>
          </a:xfrm>
        </p:grpSpPr>
        <p:pic>
          <p:nvPicPr>
            <p:cNvPr id="3" name="Picture 2" descr="C:\Users\Dirk\Präventionsprojekte\Lagerhaus der Drogeneisenbahn\Animationen\Charakterfiguren\Überlegerer.gif"/>
            <p:cNvPicPr>
              <a:picLocks noChangeAspect="1" noChangeArrowheads="1" noCrop="1"/>
            </p:cNvPicPr>
            <p:nvPr/>
          </p:nvPicPr>
          <p:blipFill>
            <a:blip r:embed="rId2" cstate="print"/>
            <a:srcRect/>
            <a:stretch>
              <a:fillRect/>
            </a:stretch>
          </p:blipFill>
          <p:spPr bwMode="auto">
            <a:xfrm>
              <a:off x="0" y="3645024"/>
              <a:ext cx="1906154" cy="2448272"/>
            </a:xfrm>
            <a:prstGeom prst="rect">
              <a:avLst/>
            </a:prstGeom>
            <a:noFill/>
          </p:spPr>
        </p:pic>
        <p:sp>
          <p:nvSpPr>
            <p:cNvPr id="4" name="Ovale Legende 3"/>
            <p:cNvSpPr/>
            <p:nvPr/>
          </p:nvSpPr>
          <p:spPr>
            <a:xfrm>
              <a:off x="2483768" y="3068960"/>
              <a:ext cx="5904656" cy="4680520"/>
            </a:xfrm>
            <a:prstGeom prst="wedgeEllipseCallout">
              <a:avLst>
                <a:gd name="adj1" fmla="val -72957"/>
                <a:gd name="adj2" fmla="val -1058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Wie immer das Beste aber zum Schluss:</a:t>
              </a:r>
            </a:p>
            <a:p>
              <a:pPr algn="ctr"/>
              <a:r>
                <a:rPr lang="de-DE" sz="2800" b="1" dirty="0">
                  <a:solidFill>
                    <a:srgbClr val="000066"/>
                  </a:solidFill>
                  <a:latin typeface="Comic Sans MS" pitchFamily="66" charset="0"/>
                </a:rPr>
                <a:t>In Absprache mit der Schule dürfen Sie bei der Planung Ihre schwerpunktmäßigen Interessen mit einbringen!!!</a:t>
              </a:r>
            </a:p>
          </p:txBody>
        </p:sp>
      </p:grpSp>
    </p:spTree>
  </p:cSld>
  <p:clrMapOvr>
    <a:masterClrMapping/>
  </p:clrMapOvr>
  <p:transition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Sonne.gif"/>
          <p:cNvPicPr>
            <a:picLocks noChangeAspect="1"/>
          </p:cNvPicPr>
          <p:nvPr/>
        </p:nvPicPr>
        <p:blipFill>
          <a:blip r:embed="rId2" cstate="print"/>
          <a:stretch>
            <a:fillRect/>
          </a:stretch>
        </p:blipFill>
        <p:spPr>
          <a:xfrm>
            <a:off x="0" y="0"/>
            <a:ext cx="1979712" cy="1562117"/>
          </a:xfrm>
          <a:prstGeom prst="rect">
            <a:avLst/>
          </a:prstGeom>
        </p:spPr>
      </p:pic>
      <p:sp>
        <p:nvSpPr>
          <p:cNvPr id="4" name="Ovale Legende 3"/>
          <p:cNvSpPr/>
          <p:nvPr/>
        </p:nvSpPr>
        <p:spPr>
          <a:xfrm>
            <a:off x="267958" y="2441392"/>
            <a:ext cx="8911684" cy="3544092"/>
          </a:xfrm>
          <a:prstGeom prst="wedgeEllipseCallout">
            <a:avLst>
              <a:gd name="adj1" fmla="val -40986"/>
              <a:gd name="adj2" fmla="val -8945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Es würde mich freuen, Sie mit Ihren Kindern begrüßen zu dürfen.</a:t>
            </a:r>
          </a:p>
          <a:p>
            <a:pPr algn="ctr"/>
            <a:endParaRPr lang="de-DE" sz="2800" b="1" dirty="0">
              <a:solidFill>
                <a:srgbClr val="000066"/>
              </a:solidFill>
              <a:latin typeface="Comic Sans MS" pitchFamily="66" charset="0"/>
            </a:endParaRPr>
          </a:p>
          <a:p>
            <a:pPr algn="ctr"/>
            <a:r>
              <a:rPr lang="de-DE" sz="2800" b="1" dirty="0">
                <a:solidFill>
                  <a:srgbClr val="000066"/>
                </a:solidFill>
                <a:latin typeface="Comic Sans MS" pitchFamily="66" charset="0"/>
              </a:rPr>
              <a:t>Viele weitere Informationen auf </a:t>
            </a:r>
          </a:p>
          <a:p>
            <a:pPr algn="ctr"/>
            <a:r>
              <a:rPr lang="de-DE" sz="4000" b="1" dirty="0">
                <a:solidFill>
                  <a:srgbClr val="000066"/>
                </a:solidFill>
                <a:effectLst>
                  <a:outerShdw blurRad="38100" dist="38100" dir="2700000" algn="tl">
                    <a:srgbClr val="000000">
                      <a:alpha val="43137"/>
                    </a:srgbClr>
                  </a:outerShdw>
                </a:effectLst>
                <a:latin typeface="Comic Sans MS" pitchFamily="66" charset="0"/>
              </a:rPr>
              <a:t>www.drogeneisenbahn.de</a:t>
            </a:r>
          </a:p>
          <a:p>
            <a:pPr algn="ctr"/>
            <a:endParaRPr lang="de-DE" sz="2800" b="1" dirty="0">
              <a:solidFill>
                <a:srgbClr val="000066"/>
              </a:solidFill>
              <a:latin typeface="Comic Sans MS" pitchFamily="66" charset="0"/>
            </a:endParaRPr>
          </a:p>
        </p:txBody>
      </p:sp>
    </p:spTree>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p:cNvGrpSpPr/>
          <p:nvPr/>
        </p:nvGrpSpPr>
        <p:grpSpPr>
          <a:xfrm>
            <a:off x="-324544" y="3645024"/>
            <a:ext cx="10259082" cy="2808312"/>
            <a:chOff x="-324544" y="0"/>
            <a:chExt cx="10259082" cy="2808312"/>
          </a:xfrm>
        </p:grpSpPr>
        <p:grpSp>
          <p:nvGrpSpPr>
            <p:cNvPr id="8" name="Gruppieren 7"/>
            <p:cNvGrpSpPr/>
            <p:nvPr/>
          </p:nvGrpSpPr>
          <p:grpSpPr>
            <a:xfrm>
              <a:off x="-324544" y="0"/>
              <a:ext cx="10259082" cy="2808312"/>
              <a:chOff x="-142466" y="-315416"/>
              <a:chExt cx="10259082" cy="2808312"/>
            </a:xfrm>
          </p:grpSpPr>
          <p:pic>
            <p:nvPicPr>
              <p:cNvPr id="2" name="Picture 2" descr="C:\Users\Dirk\Präventionsprojekte\Lagerhaus der Drogeneisenbahn\Animationen\Charakterfiguren\Überlegerer.gif"/>
              <p:cNvPicPr>
                <a:picLocks noChangeAspect="1" noChangeArrowheads="1" noCrop="1"/>
              </p:cNvPicPr>
              <p:nvPr/>
            </p:nvPicPr>
            <p:blipFill>
              <a:blip r:embed="rId2" cstate="print"/>
              <a:srcRect/>
              <a:stretch>
                <a:fillRect/>
              </a:stretch>
            </p:blipFill>
            <p:spPr bwMode="auto">
              <a:xfrm>
                <a:off x="-142466" y="-315416"/>
                <a:ext cx="1906154" cy="2448272"/>
              </a:xfrm>
              <a:prstGeom prst="rect">
                <a:avLst/>
              </a:prstGeom>
              <a:noFill/>
            </p:spPr>
          </p:pic>
          <p:sp>
            <p:nvSpPr>
              <p:cNvPr id="3" name="Ovale Legende 2"/>
              <p:cNvSpPr/>
              <p:nvPr/>
            </p:nvSpPr>
            <p:spPr>
              <a:xfrm>
                <a:off x="2051720" y="-99392"/>
                <a:ext cx="8064896" cy="2592288"/>
              </a:xfrm>
              <a:prstGeom prst="wedgeEllipseCallout">
                <a:avLst>
                  <a:gd name="adj1" fmla="val -63903"/>
                  <a:gd name="adj2" fmla="val -40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Sie überlegen somit, was natürlich verständlich ist,        ob Sie zu so einer     „Suchtpräventionsveranstaltung“ gehen sollen</a:t>
                </a:r>
                <a:r>
                  <a:rPr lang="de-DE" sz="2400" b="1" dirty="0">
                    <a:solidFill>
                      <a:srgbClr val="000066"/>
                    </a:solidFill>
                    <a:latin typeface="Comic Sans MS" pitchFamily="66" charset="0"/>
                  </a:rPr>
                  <a:t>?</a:t>
                </a:r>
                <a:endParaRPr lang="de-DE" sz="2800" b="1" dirty="0">
                  <a:solidFill>
                    <a:srgbClr val="000066"/>
                  </a:solidFill>
                  <a:latin typeface="Comic Sans MS" pitchFamily="66" charset="0"/>
                </a:endParaRPr>
              </a:p>
            </p:txBody>
          </p:sp>
        </p:grpSp>
        <p:pic>
          <p:nvPicPr>
            <p:cNvPr id="14" name="Grafik 13" descr="öffnende Tür.gif"/>
            <p:cNvPicPr>
              <a:picLocks noChangeAspect="1"/>
            </p:cNvPicPr>
            <p:nvPr/>
          </p:nvPicPr>
          <p:blipFill>
            <a:blip r:embed="rId3" cstate="print"/>
            <a:stretch>
              <a:fillRect/>
            </a:stretch>
          </p:blipFill>
          <p:spPr>
            <a:xfrm>
              <a:off x="2339752" y="1224136"/>
              <a:ext cx="563880" cy="883920"/>
            </a:xfrm>
            <a:prstGeom prst="rect">
              <a:avLst/>
            </a:prstGeom>
          </p:spPr>
        </p:pic>
      </p:grpSp>
      <p:grpSp>
        <p:nvGrpSpPr>
          <p:cNvPr id="17" name="Gruppieren 16"/>
          <p:cNvGrpSpPr/>
          <p:nvPr/>
        </p:nvGrpSpPr>
        <p:grpSpPr>
          <a:xfrm>
            <a:off x="-289048" y="0"/>
            <a:ext cx="9433048" cy="3717033"/>
            <a:chOff x="-36512" y="-243408"/>
            <a:chExt cx="9433048" cy="3717033"/>
          </a:xfrm>
        </p:grpSpPr>
        <p:grpSp>
          <p:nvGrpSpPr>
            <p:cNvPr id="21" name="Gruppieren 7"/>
            <p:cNvGrpSpPr/>
            <p:nvPr/>
          </p:nvGrpSpPr>
          <p:grpSpPr>
            <a:xfrm>
              <a:off x="-36512" y="-243408"/>
              <a:ext cx="9433048" cy="3717033"/>
              <a:chOff x="-36512" y="-243408"/>
              <a:chExt cx="9433048" cy="3717033"/>
            </a:xfrm>
          </p:grpSpPr>
          <p:pic>
            <p:nvPicPr>
              <p:cNvPr id="23" name="Picture 2" descr="C:\Users\Dirk\Präventionsprojekte\Lagerhaus der Drogeneisenbahn\Animationen\Charakterfiguren\Überlegerer.gif"/>
              <p:cNvPicPr>
                <a:picLocks noChangeAspect="1" noChangeArrowheads="1" noCrop="1"/>
              </p:cNvPicPr>
              <p:nvPr/>
            </p:nvPicPr>
            <p:blipFill>
              <a:blip r:embed="rId2" cstate="print"/>
              <a:srcRect/>
              <a:stretch>
                <a:fillRect/>
              </a:stretch>
            </p:blipFill>
            <p:spPr bwMode="auto">
              <a:xfrm>
                <a:off x="-36512" y="-243408"/>
                <a:ext cx="1906154" cy="2448272"/>
              </a:xfrm>
              <a:prstGeom prst="rect">
                <a:avLst/>
              </a:prstGeom>
              <a:noFill/>
            </p:spPr>
          </p:pic>
          <p:sp>
            <p:nvSpPr>
              <p:cNvPr id="24" name="Ovale Legende 2"/>
              <p:cNvSpPr/>
              <p:nvPr/>
            </p:nvSpPr>
            <p:spPr>
              <a:xfrm>
                <a:off x="2267744" y="-243407"/>
                <a:ext cx="7128792" cy="3717032"/>
              </a:xfrm>
              <a:prstGeom prst="wedgeEllipseCallout">
                <a:avLst>
                  <a:gd name="adj1" fmla="val -65532"/>
                  <a:gd name="adj2" fmla="val -1214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Sie wissen schon viel über Sucht oder gehen davon aus, dass Sie das als Familie nicht betrifft, und erachten deshalb die Teilnahme für nicht erforderlich?</a:t>
                </a:r>
              </a:p>
            </p:txBody>
          </p:sp>
        </p:grpSp>
        <p:pic>
          <p:nvPicPr>
            <p:cNvPr id="22" name="Grafik 21" descr="Buch.gif"/>
            <p:cNvPicPr>
              <a:picLocks noChangeAspect="1"/>
            </p:cNvPicPr>
            <p:nvPr/>
          </p:nvPicPr>
          <p:blipFill>
            <a:blip r:embed="rId4" cstate="print"/>
            <a:stretch>
              <a:fillRect/>
            </a:stretch>
          </p:blipFill>
          <p:spPr>
            <a:xfrm rot="1144933">
              <a:off x="8277299" y="1117929"/>
              <a:ext cx="936104" cy="575704"/>
            </a:xfrm>
            <a:prstGeom prst="rect">
              <a:avLst/>
            </a:prstGeom>
          </p:spPr>
        </p:pic>
      </p:grpSp>
    </p:spTree>
  </p:cSld>
  <p:clrMapOvr>
    <a:masterClrMapping/>
  </p:clrMapOvr>
  <p:transition advClick="0" advTm="1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1000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108520" y="116632"/>
            <a:ext cx="9433048" cy="4045416"/>
            <a:chOff x="-108520" y="4149080"/>
            <a:chExt cx="9433048" cy="4045416"/>
          </a:xfrm>
        </p:grpSpPr>
        <p:grpSp>
          <p:nvGrpSpPr>
            <p:cNvPr id="3" name="Gruppieren 9"/>
            <p:cNvGrpSpPr/>
            <p:nvPr/>
          </p:nvGrpSpPr>
          <p:grpSpPr>
            <a:xfrm>
              <a:off x="-108520" y="4149080"/>
              <a:ext cx="9433048" cy="4045416"/>
              <a:chOff x="-108520" y="4149080"/>
              <a:chExt cx="9433048" cy="4045416"/>
            </a:xfrm>
          </p:grpSpPr>
          <p:pic>
            <p:nvPicPr>
              <p:cNvPr id="5" name="Picture 2" descr="C:\Users\Dirk\Präventionsprojekte\Lagerhaus der Drogeneisenbahn\Animationen\Charakterfiguren\Überlegerer.gif"/>
              <p:cNvPicPr>
                <a:picLocks noChangeAspect="1" noChangeArrowheads="1" noCrop="1"/>
              </p:cNvPicPr>
              <p:nvPr/>
            </p:nvPicPr>
            <p:blipFill>
              <a:blip r:embed="rId2" cstate="print"/>
              <a:srcRect/>
              <a:stretch>
                <a:fillRect/>
              </a:stretch>
            </p:blipFill>
            <p:spPr bwMode="auto">
              <a:xfrm>
                <a:off x="-108520" y="4221088"/>
                <a:ext cx="1906154" cy="2448272"/>
              </a:xfrm>
              <a:prstGeom prst="rect">
                <a:avLst/>
              </a:prstGeom>
              <a:noFill/>
            </p:spPr>
          </p:pic>
          <p:sp>
            <p:nvSpPr>
              <p:cNvPr id="6" name="Ovale Legende 5"/>
              <p:cNvSpPr/>
              <p:nvPr/>
            </p:nvSpPr>
            <p:spPr>
              <a:xfrm>
                <a:off x="2051720" y="4149080"/>
                <a:ext cx="7272808" cy="4045416"/>
              </a:xfrm>
              <a:prstGeom prst="wedgeEllipseCallout">
                <a:avLst>
                  <a:gd name="adj1" fmla="val -64869"/>
                  <a:gd name="adj2" fmla="val -1350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Sie denken, dass jemand meinen könnte, dass es bei Ihnen in der Familie ein Suchtproblem gibt, nur weil Sie an so einer Veranstaltung teilnehmen und dort gesehen werden ?</a:t>
                </a:r>
              </a:p>
            </p:txBody>
          </p:sp>
        </p:grpSp>
        <p:pic>
          <p:nvPicPr>
            <p:cNvPr id="4" name="Grafik 3" descr="Augen anim5.gif"/>
            <p:cNvPicPr>
              <a:picLocks noChangeAspect="1"/>
            </p:cNvPicPr>
            <p:nvPr/>
          </p:nvPicPr>
          <p:blipFill>
            <a:blip r:embed="rId3" cstate="print"/>
            <a:stretch>
              <a:fillRect/>
            </a:stretch>
          </p:blipFill>
          <p:spPr>
            <a:xfrm rot="20537770">
              <a:off x="5413804" y="7690107"/>
              <a:ext cx="548640" cy="281940"/>
            </a:xfrm>
            <a:prstGeom prst="rect">
              <a:avLst/>
            </a:prstGeom>
          </p:spPr>
        </p:pic>
      </p:grpSp>
      <p:grpSp>
        <p:nvGrpSpPr>
          <p:cNvPr id="7" name="Gruppieren 6"/>
          <p:cNvGrpSpPr/>
          <p:nvPr/>
        </p:nvGrpSpPr>
        <p:grpSpPr>
          <a:xfrm>
            <a:off x="0" y="3573016"/>
            <a:ext cx="9684568" cy="3036540"/>
            <a:chOff x="0" y="1772816"/>
            <a:chExt cx="9684568" cy="3036540"/>
          </a:xfrm>
        </p:grpSpPr>
        <p:grpSp>
          <p:nvGrpSpPr>
            <p:cNvPr id="8" name="Gruppieren 8"/>
            <p:cNvGrpSpPr/>
            <p:nvPr/>
          </p:nvGrpSpPr>
          <p:grpSpPr>
            <a:xfrm>
              <a:off x="0" y="1772816"/>
              <a:ext cx="9684568" cy="2664296"/>
              <a:chOff x="0" y="1772816"/>
              <a:chExt cx="9684568" cy="2664296"/>
            </a:xfrm>
          </p:grpSpPr>
          <p:pic>
            <p:nvPicPr>
              <p:cNvPr id="17" name="Picture 2" descr="C:\Users\Dirk\Präventionsprojekte\Lagerhaus der Drogeneisenbahn\Animationen\Charakterfiguren\Überlegerer.gif"/>
              <p:cNvPicPr>
                <a:picLocks noChangeAspect="1" noChangeArrowheads="1" noCrop="1"/>
              </p:cNvPicPr>
              <p:nvPr/>
            </p:nvPicPr>
            <p:blipFill>
              <a:blip r:embed="rId2" cstate="print"/>
              <a:srcRect/>
              <a:stretch>
                <a:fillRect/>
              </a:stretch>
            </p:blipFill>
            <p:spPr bwMode="auto">
              <a:xfrm>
                <a:off x="0" y="1772816"/>
                <a:ext cx="1906154" cy="2448272"/>
              </a:xfrm>
              <a:prstGeom prst="rect">
                <a:avLst/>
              </a:prstGeom>
              <a:noFill/>
            </p:spPr>
          </p:pic>
          <p:sp>
            <p:nvSpPr>
              <p:cNvPr id="18" name="Ovale Legende 17"/>
              <p:cNvSpPr/>
              <p:nvPr/>
            </p:nvSpPr>
            <p:spPr>
              <a:xfrm>
                <a:off x="2411760" y="2534873"/>
                <a:ext cx="7272808" cy="1902239"/>
              </a:xfrm>
              <a:prstGeom prst="wedgeEllipseCallout">
                <a:avLst>
                  <a:gd name="adj1" fmla="val -68386"/>
                  <a:gd name="adj2" fmla="val -17443"/>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Sie können aus vielerlei Gründen abends nicht teilnehmen?</a:t>
                </a:r>
              </a:p>
            </p:txBody>
          </p:sp>
        </p:grpSp>
        <p:pic>
          <p:nvPicPr>
            <p:cNvPr id="9" name="Grafik 8" descr="Karussel.gif"/>
            <p:cNvPicPr>
              <a:picLocks noChangeAspect="1"/>
            </p:cNvPicPr>
            <p:nvPr/>
          </p:nvPicPr>
          <p:blipFill>
            <a:blip r:embed="rId4" cstate="print"/>
            <a:stretch>
              <a:fillRect/>
            </a:stretch>
          </p:blipFill>
          <p:spPr>
            <a:xfrm>
              <a:off x="3563888" y="3429000"/>
              <a:ext cx="444849" cy="645749"/>
            </a:xfrm>
            <a:prstGeom prst="rect">
              <a:avLst/>
            </a:prstGeom>
          </p:spPr>
        </p:pic>
        <p:pic>
          <p:nvPicPr>
            <p:cNvPr id="10" name="Grafik 9" descr="Schaukelstuhl.gif"/>
            <p:cNvPicPr>
              <a:picLocks noChangeAspect="1"/>
            </p:cNvPicPr>
            <p:nvPr/>
          </p:nvPicPr>
          <p:blipFill>
            <a:blip r:embed="rId5" cstate="print"/>
            <a:stretch>
              <a:fillRect/>
            </a:stretch>
          </p:blipFill>
          <p:spPr>
            <a:xfrm>
              <a:off x="2915816" y="2924944"/>
              <a:ext cx="720080" cy="720080"/>
            </a:xfrm>
            <a:prstGeom prst="rect">
              <a:avLst/>
            </a:prstGeom>
          </p:spPr>
        </p:pic>
        <p:pic>
          <p:nvPicPr>
            <p:cNvPr id="11" name="Grafik 10" descr="Spiegelkugel.gif"/>
            <p:cNvPicPr>
              <a:picLocks noChangeAspect="1"/>
            </p:cNvPicPr>
            <p:nvPr/>
          </p:nvPicPr>
          <p:blipFill>
            <a:blip r:embed="rId6" cstate="print"/>
            <a:stretch>
              <a:fillRect/>
            </a:stretch>
          </p:blipFill>
          <p:spPr>
            <a:xfrm>
              <a:off x="2555776" y="3933056"/>
              <a:ext cx="754380" cy="876300"/>
            </a:xfrm>
            <a:prstGeom prst="rect">
              <a:avLst/>
            </a:prstGeom>
          </p:spPr>
        </p:pic>
        <p:pic>
          <p:nvPicPr>
            <p:cNvPr id="12" name="Grafik 11" descr="uhr-06.gif"/>
            <p:cNvPicPr>
              <a:picLocks noChangeAspect="1"/>
            </p:cNvPicPr>
            <p:nvPr/>
          </p:nvPicPr>
          <p:blipFill>
            <a:blip r:embed="rId7" cstate="print"/>
            <a:stretch>
              <a:fillRect/>
            </a:stretch>
          </p:blipFill>
          <p:spPr>
            <a:xfrm>
              <a:off x="8100392" y="2852936"/>
              <a:ext cx="469776" cy="626368"/>
            </a:xfrm>
            <a:prstGeom prst="rect">
              <a:avLst/>
            </a:prstGeom>
          </p:spPr>
        </p:pic>
        <p:pic>
          <p:nvPicPr>
            <p:cNvPr id="13" name="Grafik 12" descr="Angestellte.gif"/>
            <p:cNvPicPr>
              <a:picLocks noChangeAspect="1"/>
            </p:cNvPicPr>
            <p:nvPr/>
          </p:nvPicPr>
          <p:blipFill>
            <a:blip r:embed="rId8" cstate="print"/>
            <a:stretch>
              <a:fillRect/>
            </a:stretch>
          </p:blipFill>
          <p:spPr>
            <a:xfrm>
              <a:off x="4283968" y="3717032"/>
              <a:ext cx="630727" cy="864096"/>
            </a:xfrm>
            <a:prstGeom prst="rect">
              <a:avLst/>
            </a:prstGeom>
          </p:spPr>
        </p:pic>
        <p:pic>
          <p:nvPicPr>
            <p:cNvPr id="14" name="Grafik 13" descr="Baby3.gif"/>
            <p:cNvPicPr>
              <a:picLocks noChangeAspect="1"/>
            </p:cNvPicPr>
            <p:nvPr/>
          </p:nvPicPr>
          <p:blipFill>
            <a:blip r:embed="rId9" cstate="print"/>
            <a:stretch>
              <a:fillRect/>
            </a:stretch>
          </p:blipFill>
          <p:spPr>
            <a:xfrm>
              <a:off x="7020272" y="3645024"/>
              <a:ext cx="680198" cy="741723"/>
            </a:xfrm>
            <a:prstGeom prst="rect">
              <a:avLst/>
            </a:prstGeom>
          </p:spPr>
        </p:pic>
        <p:pic>
          <p:nvPicPr>
            <p:cNvPr id="15" name="Grafik 14" descr="Holzhacker.gif"/>
            <p:cNvPicPr>
              <a:picLocks noChangeAspect="1"/>
            </p:cNvPicPr>
            <p:nvPr/>
          </p:nvPicPr>
          <p:blipFill>
            <a:blip r:embed="rId10" cstate="print"/>
            <a:stretch>
              <a:fillRect/>
            </a:stretch>
          </p:blipFill>
          <p:spPr>
            <a:xfrm flipH="1">
              <a:off x="7740352" y="3284984"/>
              <a:ext cx="1008112" cy="896888"/>
            </a:xfrm>
            <a:prstGeom prst="rect">
              <a:avLst/>
            </a:prstGeom>
          </p:spPr>
        </p:pic>
        <p:pic>
          <p:nvPicPr>
            <p:cNvPr id="16" name="Grafik 15" descr="Fußballer.gif"/>
            <p:cNvPicPr>
              <a:picLocks noChangeAspect="1"/>
            </p:cNvPicPr>
            <p:nvPr/>
          </p:nvPicPr>
          <p:blipFill>
            <a:blip r:embed="rId11" cstate="print"/>
            <a:stretch>
              <a:fillRect/>
            </a:stretch>
          </p:blipFill>
          <p:spPr>
            <a:xfrm>
              <a:off x="6876256" y="2060848"/>
              <a:ext cx="815340" cy="1021080"/>
            </a:xfrm>
            <a:prstGeom prst="rect">
              <a:avLst/>
            </a:prstGeom>
          </p:spPr>
        </p:pic>
      </p:grpSp>
    </p:spTree>
  </p:cSld>
  <p:clrMapOvr>
    <a:masterClrMapping/>
  </p:clrMapOvr>
  <p:transition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nodeType="afterEffect">
                                  <p:stCondLst>
                                    <p:cond delay="9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en 27"/>
          <p:cNvGrpSpPr/>
          <p:nvPr/>
        </p:nvGrpSpPr>
        <p:grpSpPr>
          <a:xfrm>
            <a:off x="-252536" y="80628"/>
            <a:ext cx="9361040" cy="2844316"/>
            <a:chOff x="-108520" y="1826822"/>
            <a:chExt cx="9361040" cy="2844316"/>
          </a:xfrm>
        </p:grpSpPr>
        <p:grpSp>
          <p:nvGrpSpPr>
            <p:cNvPr id="29" name="Gruppieren 8"/>
            <p:cNvGrpSpPr/>
            <p:nvPr/>
          </p:nvGrpSpPr>
          <p:grpSpPr>
            <a:xfrm>
              <a:off x="-108520" y="1826822"/>
              <a:ext cx="9361040" cy="2844316"/>
              <a:chOff x="-108520" y="1826822"/>
              <a:chExt cx="9361040" cy="2844316"/>
            </a:xfrm>
          </p:grpSpPr>
          <p:pic>
            <p:nvPicPr>
              <p:cNvPr id="31" name="Picture 2" descr="C:\Users\Dirk\Präventionsprojekte\Lagerhaus der Drogeneisenbahn\Animationen\Charakterfiguren\Überlegerer.gif"/>
              <p:cNvPicPr>
                <a:picLocks noChangeAspect="1" noChangeArrowheads="1" noCrop="1"/>
              </p:cNvPicPr>
              <p:nvPr/>
            </p:nvPicPr>
            <p:blipFill>
              <a:blip r:embed="rId3" cstate="print"/>
              <a:srcRect/>
              <a:stretch>
                <a:fillRect/>
              </a:stretch>
            </p:blipFill>
            <p:spPr bwMode="auto">
              <a:xfrm>
                <a:off x="-108520" y="2060848"/>
                <a:ext cx="1906154" cy="2448272"/>
              </a:xfrm>
              <a:prstGeom prst="rect">
                <a:avLst/>
              </a:prstGeom>
              <a:noFill/>
            </p:spPr>
          </p:pic>
          <p:sp>
            <p:nvSpPr>
              <p:cNvPr id="32" name="Ovale Legende 31"/>
              <p:cNvSpPr/>
              <p:nvPr/>
            </p:nvSpPr>
            <p:spPr>
              <a:xfrm>
                <a:off x="2123728" y="1826822"/>
                <a:ext cx="7128792" cy="2844316"/>
              </a:xfrm>
              <a:prstGeom prst="wedgeEllipseCallout">
                <a:avLst>
                  <a:gd name="adj1" fmla="val -65819"/>
                  <a:gd name="adj2" fmla="val 7759"/>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Sie haben die Befürchtung, dass der Abend langweilig-, und dass es dabei „theoretisch“ und  belehrend zugehen wird?</a:t>
                </a:r>
              </a:p>
            </p:txBody>
          </p:sp>
        </p:grpSp>
        <p:pic>
          <p:nvPicPr>
            <p:cNvPr id="30" name="Grafik 29" descr="Onkel 6.gif"/>
            <p:cNvPicPr>
              <a:picLocks noChangeAspect="1"/>
            </p:cNvPicPr>
            <p:nvPr/>
          </p:nvPicPr>
          <p:blipFill>
            <a:blip r:embed="rId4" cstate="print"/>
            <a:stretch>
              <a:fillRect/>
            </a:stretch>
          </p:blipFill>
          <p:spPr>
            <a:xfrm>
              <a:off x="8028384" y="3104964"/>
              <a:ext cx="586740" cy="853440"/>
            </a:xfrm>
            <a:prstGeom prst="rect">
              <a:avLst/>
            </a:prstGeom>
          </p:spPr>
        </p:pic>
      </p:grpSp>
      <p:grpSp>
        <p:nvGrpSpPr>
          <p:cNvPr id="43" name="Gruppieren 42"/>
          <p:cNvGrpSpPr/>
          <p:nvPr/>
        </p:nvGrpSpPr>
        <p:grpSpPr>
          <a:xfrm>
            <a:off x="0" y="3060340"/>
            <a:ext cx="9612560" cy="3717032"/>
            <a:chOff x="0" y="3060340"/>
            <a:chExt cx="9612560" cy="3717032"/>
          </a:xfrm>
        </p:grpSpPr>
        <p:pic>
          <p:nvPicPr>
            <p:cNvPr id="41" name="Picture 2" descr="C:\Users\Dirk\Präventionsprojekte\Lagerhaus der Drogeneisenbahn\Animationen\Charakterfiguren\Überlegerer.gif"/>
            <p:cNvPicPr>
              <a:picLocks noChangeAspect="1" noChangeArrowheads="1" noCrop="1"/>
            </p:cNvPicPr>
            <p:nvPr/>
          </p:nvPicPr>
          <p:blipFill>
            <a:blip r:embed="rId3" cstate="print"/>
            <a:srcRect/>
            <a:stretch>
              <a:fillRect/>
            </a:stretch>
          </p:blipFill>
          <p:spPr bwMode="auto">
            <a:xfrm>
              <a:off x="0" y="3645024"/>
              <a:ext cx="1906154" cy="2448272"/>
            </a:xfrm>
            <a:prstGeom prst="rect">
              <a:avLst/>
            </a:prstGeom>
            <a:noFill/>
          </p:spPr>
        </p:pic>
        <p:sp>
          <p:nvSpPr>
            <p:cNvPr id="42" name="Ovale Legende 41"/>
            <p:cNvSpPr/>
            <p:nvPr/>
          </p:nvSpPr>
          <p:spPr>
            <a:xfrm>
              <a:off x="2051720" y="3060340"/>
              <a:ext cx="7560840" cy="3717032"/>
            </a:xfrm>
            <a:prstGeom prst="wedgeEllipseCallout">
              <a:avLst>
                <a:gd name="adj1" fmla="val -62859"/>
                <a:gd name="adj2" fmla="val 255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FF0000"/>
                  </a:solidFill>
                  <a:effectLst>
                    <a:outerShdw blurRad="38100" dist="38100" dir="2700000" algn="tl">
                      <a:srgbClr val="000000">
                        <a:alpha val="43137"/>
                      </a:srgbClr>
                    </a:outerShdw>
                  </a:effectLst>
                  <a:latin typeface="Comic Sans MS" pitchFamily="66" charset="0"/>
                </a:rPr>
                <a:t>Deshalb meine aufrichtige Bitte an Sie:</a:t>
              </a:r>
            </a:p>
            <a:p>
              <a:pPr algn="ctr"/>
              <a:r>
                <a:rPr lang="de-DE" sz="2800" b="1" dirty="0">
                  <a:solidFill>
                    <a:srgbClr val="FF0000"/>
                  </a:solidFill>
                  <a:latin typeface="Comic Sans MS" pitchFamily="66" charset="0"/>
                </a:rPr>
                <a:t> </a:t>
              </a:r>
              <a:br>
                <a:rPr lang="de-DE" sz="2800" b="1" dirty="0">
                  <a:solidFill>
                    <a:srgbClr val="FF0000"/>
                  </a:solidFill>
                  <a:latin typeface="Comic Sans MS" pitchFamily="66" charset="0"/>
                </a:rPr>
              </a:br>
              <a:r>
                <a:rPr lang="de-DE" sz="2800" b="1" dirty="0">
                  <a:solidFill>
                    <a:srgbClr val="002060"/>
                  </a:solidFill>
                  <a:latin typeface="Comic Sans MS" pitchFamily="66" charset="0"/>
                </a:rPr>
                <a:t>Treffen Sie Ihre Entscheidung erst nach meinem Versuch, Sie vom Gegenteil zu überzeugen.</a:t>
              </a:r>
            </a:p>
          </p:txBody>
        </p:sp>
        <p:pic>
          <p:nvPicPr>
            <p:cNvPr id="40" name="Grafik 39" descr="Waagschale.gif"/>
            <p:cNvPicPr>
              <a:picLocks noChangeAspect="1"/>
            </p:cNvPicPr>
            <p:nvPr/>
          </p:nvPicPr>
          <p:blipFill>
            <a:blip r:embed="rId5" cstate="print"/>
            <a:stretch>
              <a:fillRect/>
            </a:stretch>
          </p:blipFill>
          <p:spPr>
            <a:xfrm>
              <a:off x="2483768" y="4092474"/>
              <a:ext cx="1276423" cy="1208734"/>
            </a:xfrm>
            <a:prstGeom prst="rect">
              <a:avLst/>
            </a:prstGeom>
          </p:spPr>
        </p:pic>
      </p:grpSp>
    </p:spTree>
  </p:cSld>
  <p:clrMapOvr>
    <a:masterClrMapping/>
  </p:clrMapOvr>
  <p:transition advClick="0"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0" fill="hold" nodeType="afterEffect">
                                  <p:stCondLst>
                                    <p:cond delay="9500"/>
                                  </p:stCondLst>
                                  <p:childTnLst>
                                    <p:set>
                                      <p:cBhvr>
                                        <p:cTn id="12" dur="1" fill="hold">
                                          <p:stCondLst>
                                            <p:cond delay="0"/>
                                          </p:stCondLst>
                                        </p:cTn>
                                        <p:tgtEl>
                                          <p:spTgt spid="43"/>
                                        </p:tgtEl>
                                        <p:attrNameLst>
                                          <p:attrName>style.visibility</p:attrName>
                                        </p:attrNameLst>
                                      </p:cBhvr>
                                      <p:to>
                                        <p:strVal val="visible"/>
                                      </p:to>
                                    </p:set>
                                    <p:anim calcmode="lin" valueType="num">
                                      <p:cBhvr>
                                        <p:cTn id="13" dur="1500" fill="hold"/>
                                        <p:tgtEl>
                                          <p:spTgt spid="43"/>
                                        </p:tgtEl>
                                        <p:attrNameLst>
                                          <p:attrName>ppt_w</p:attrName>
                                        </p:attrNameLst>
                                      </p:cBhvr>
                                      <p:tavLst>
                                        <p:tav tm="0">
                                          <p:val>
                                            <p:fltVal val="0"/>
                                          </p:val>
                                        </p:tav>
                                        <p:tav tm="100000">
                                          <p:val>
                                            <p:strVal val="#ppt_w"/>
                                          </p:val>
                                        </p:tav>
                                      </p:tavLst>
                                    </p:anim>
                                    <p:anim calcmode="lin" valueType="num">
                                      <p:cBhvr>
                                        <p:cTn id="14" dur="1500" fill="hold"/>
                                        <p:tgtEl>
                                          <p:spTgt spid="43"/>
                                        </p:tgtEl>
                                        <p:attrNameLst>
                                          <p:attrName>ppt_h</p:attrName>
                                        </p:attrNameLst>
                                      </p:cBhvr>
                                      <p:tavLst>
                                        <p:tav tm="0">
                                          <p:val>
                                            <p:fltVal val="0"/>
                                          </p:val>
                                        </p:tav>
                                        <p:tav tm="100000">
                                          <p:val>
                                            <p:strVal val="#ppt_h"/>
                                          </p:val>
                                        </p:tav>
                                      </p:tavLst>
                                    </p:anim>
                                    <p:animEffect transition="in" filter="fade">
                                      <p:cBhvr>
                                        <p:cTn id="15" dur="1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onne.gif"/>
          <p:cNvPicPr>
            <a:picLocks noChangeAspect="1"/>
          </p:cNvPicPr>
          <p:nvPr/>
        </p:nvPicPr>
        <p:blipFill>
          <a:blip r:embed="rId2" cstate="print"/>
          <a:stretch>
            <a:fillRect/>
          </a:stretch>
        </p:blipFill>
        <p:spPr>
          <a:xfrm>
            <a:off x="-180528" y="-243408"/>
            <a:ext cx="1979712" cy="1562117"/>
          </a:xfrm>
          <a:prstGeom prst="rect">
            <a:avLst/>
          </a:prstGeom>
        </p:spPr>
      </p:pic>
      <p:sp>
        <p:nvSpPr>
          <p:cNvPr id="3" name="Ovale Legende 2"/>
          <p:cNvSpPr/>
          <p:nvPr/>
        </p:nvSpPr>
        <p:spPr>
          <a:xfrm>
            <a:off x="467544" y="2924944"/>
            <a:ext cx="7128792" cy="2160240"/>
          </a:xfrm>
          <a:prstGeom prst="wedgeEllipseCallout">
            <a:avLst>
              <a:gd name="adj1" fmla="val -42634"/>
              <a:gd name="adj2" fmla="val -14618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Was erwartet Sie also </a:t>
            </a:r>
          </a:p>
          <a:p>
            <a:pPr algn="ctr"/>
            <a:r>
              <a:rPr lang="de-DE" sz="2800" b="1" dirty="0">
                <a:solidFill>
                  <a:srgbClr val="000066"/>
                </a:solidFill>
                <a:latin typeface="Comic Sans MS" pitchFamily="66" charset="0"/>
              </a:rPr>
              <a:t>bzw. eher,</a:t>
            </a:r>
          </a:p>
          <a:p>
            <a:pPr algn="ctr"/>
            <a:r>
              <a:rPr lang="de-DE" sz="2800" b="1" dirty="0">
                <a:solidFill>
                  <a:srgbClr val="FF0000"/>
                </a:solidFill>
                <a:effectLst>
                  <a:outerShdw blurRad="38100" dist="38100" dir="2700000" algn="tl">
                    <a:srgbClr val="000000">
                      <a:alpha val="43137"/>
                    </a:srgbClr>
                  </a:outerShdw>
                </a:effectLst>
                <a:latin typeface="Comic Sans MS" pitchFamily="66" charset="0"/>
              </a:rPr>
              <a:t>was würden Sie verpassen</a:t>
            </a:r>
            <a:r>
              <a:rPr lang="de-DE" sz="2800" b="1" dirty="0">
                <a:solidFill>
                  <a:srgbClr val="000066"/>
                </a:solidFill>
                <a:latin typeface="Comic Sans MS" pitchFamily="66" charset="0"/>
              </a:rPr>
              <a:t>? </a:t>
            </a:r>
          </a:p>
        </p:txBody>
      </p:sp>
    </p:spTree>
  </p:cSld>
  <p:clrMapOvr>
    <a:masterClrMapping/>
  </p:clrMapOvr>
  <p:transition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79512" y="735265"/>
            <a:ext cx="8712968" cy="1968431"/>
            <a:chOff x="179512" y="303217"/>
            <a:chExt cx="8712968" cy="1968431"/>
          </a:xfrm>
          <a:solidFill>
            <a:schemeClr val="bg1"/>
          </a:solidFill>
        </p:grpSpPr>
        <p:pic>
          <p:nvPicPr>
            <p:cNvPr id="2" name="Grafik 1" descr="LogoRückenMaster.gif"/>
            <p:cNvPicPr>
              <a:picLocks noChangeAspect="1"/>
            </p:cNvPicPr>
            <p:nvPr/>
          </p:nvPicPr>
          <p:blipFill>
            <a:blip r:embed="rId2" cstate="print"/>
            <a:stretch>
              <a:fillRect/>
            </a:stretch>
          </p:blipFill>
          <p:spPr>
            <a:xfrm>
              <a:off x="179512" y="303217"/>
              <a:ext cx="1201626" cy="821527"/>
            </a:xfrm>
            <a:prstGeom prst="rect">
              <a:avLst/>
            </a:prstGeom>
            <a:grpFill/>
          </p:spPr>
        </p:pic>
        <p:sp>
          <p:nvSpPr>
            <p:cNvPr id="3" name="Textfeld 2"/>
            <p:cNvSpPr txBox="1"/>
            <p:nvPr/>
          </p:nvSpPr>
          <p:spPr>
            <a:xfrm>
              <a:off x="1619672" y="332656"/>
              <a:ext cx="7272808" cy="1938992"/>
            </a:xfrm>
            <a:prstGeom prst="rect">
              <a:avLst/>
            </a:prstGeom>
            <a:grpFill/>
          </p:spPr>
          <p:txBody>
            <a:bodyPr wrap="square" rtlCol="0">
              <a:spAutoFit/>
            </a:bodyPr>
            <a:lstStyle/>
            <a:p>
              <a:r>
                <a:rPr lang="de-DE" sz="2000" dirty="0">
                  <a:solidFill>
                    <a:srgbClr val="002060"/>
                  </a:solidFill>
                  <a:latin typeface="Comic Sans MS" pitchFamily="66" charset="0"/>
                </a:rPr>
                <a:t>Die spezielle Schulveranstaltung „Die Reise mit der Drogeneisenbahn“  gibt es seit 2002 und wendet</a:t>
              </a:r>
            </a:p>
            <a:p>
              <a:r>
                <a:rPr lang="de-DE" sz="2000" dirty="0">
                  <a:solidFill>
                    <a:srgbClr val="002060"/>
                  </a:solidFill>
                  <a:latin typeface="Comic Sans MS" pitchFamily="66" charset="0"/>
                </a:rPr>
                <a:t>sich an </a:t>
              </a:r>
              <a:r>
                <a:rPr lang="de-DE" sz="2000" b="1" u="sng" dirty="0">
                  <a:solidFill>
                    <a:srgbClr val="002060"/>
                  </a:solidFill>
                  <a:latin typeface="Comic Sans MS" pitchFamily="66" charset="0"/>
                </a:rPr>
                <a:t>Jugendliche  UND  ihre  Eltern</a:t>
              </a:r>
              <a:r>
                <a:rPr lang="de-DE" sz="2000" dirty="0">
                  <a:solidFill>
                    <a:srgbClr val="002060"/>
                  </a:solidFill>
                  <a:latin typeface="Comic Sans MS" pitchFamily="66" charset="0"/>
                </a:rPr>
                <a:t>; - damit ist </a:t>
              </a:r>
            </a:p>
            <a:p>
              <a:r>
                <a:rPr lang="de-DE" sz="2000" dirty="0">
                  <a:solidFill>
                    <a:srgbClr val="002060"/>
                  </a:solidFill>
                  <a:latin typeface="Comic Sans MS" pitchFamily="66" charset="0"/>
                </a:rPr>
                <a:t>die Veranstaltung etwas ganz Besonderes!</a:t>
              </a:r>
            </a:p>
            <a:p>
              <a:r>
                <a:rPr lang="de-DE" sz="2000" dirty="0">
                  <a:solidFill>
                    <a:srgbClr val="002060"/>
                  </a:solidFill>
                  <a:latin typeface="Comic Sans MS" pitchFamily="66" charset="0"/>
                </a:rPr>
                <a:t>Sie dauert ca. 2,5 Stunden!  </a:t>
              </a:r>
            </a:p>
            <a:p>
              <a:r>
                <a:rPr lang="de-DE" sz="2000" dirty="0">
                  <a:solidFill>
                    <a:srgbClr val="002060"/>
                  </a:solidFill>
                  <a:latin typeface="Comic Sans MS" pitchFamily="66" charset="0"/>
                </a:rPr>
                <a:t>Zum Beispiel 18.00 -20.30 Uhr oder auch späterer Beginn. </a:t>
              </a:r>
            </a:p>
          </p:txBody>
        </p:sp>
      </p:grpSp>
      <p:grpSp>
        <p:nvGrpSpPr>
          <p:cNvPr id="31" name="Gruppieren 30"/>
          <p:cNvGrpSpPr/>
          <p:nvPr/>
        </p:nvGrpSpPr>
        <p:grpSpPr>
          <a:xfrm>
            <a:off x="179512" y="3068960"/>
            <a:ext cx="8712968" cy="1702314"/>
            <a:chOff x="179512" y="3434224"/>
            <a:chExt cx="8712968" cy="1702314"/>
          </a:xfrm>
          <a:solidFill>
            <a:schemeClr val="bg1"/>
          </a:solidFill>
        </p:grpSpPr>
        <p:grpSp>
          <p:nvGrpSpPr>
            <p:cNvPr id="8" name="Gruppieren 7"/>
            <p:cNvGrpSpPr/>
            <p:nvPr/>
          </p:nvGrpSpPr>
          <p:grpSpPr>
            <a:xfrm>
              <a:off x="179512" y="3434224"/>
              <a:ext cx="8712968" cy="1362928"/>
              <a:chOff x="179512" y="404664"/>
              <a:chExt cx="8712968" cy="1362928"/>
            </a:xfrm>
            <a:grpFill/>
          </p:grpSpPr>
          <p:sp>
            <p:nvSpPr>
              <p:cNvPr id="10" name="Textfeld 9"/>
              <p:cNvSpPr txBox="1"/>
              <p:nvPr/>
            </p:nvSpPr>
            <p:spPr>
              <a:xfrm>
                <a:off x="1619672" y="444153"/>
                <a:ext cx="7272808" cy="1323439"/>
              </a:xfrm>
              <a:prstGeom prst="rect">
                <a:avLst/>
              </a:prstGeom>
              <a:grpFill/>
            </p:spPr>
            <p:txBody>
              <a:bodyPr wrap="square" rtlCol="0">
                <a:spAutoFit/>
              </a:bodyPr>
              <a:lstStyle/>
              <a:p>
                <a:r>
                  <a:rPr lang="de-DE" sz="2000" dirty="0">
                    <a:solidFill>
                      <a:srgbClr val="002060"/>
                    </a:solidFill>
                    <a:latin typeface="Comic Sans MS" pitchFamily="66" charset="0"/>
                  </a:rPr>
                  <a:t>Stets „</a:t>
                </a:r>
                <a:r>
                  <a:rPr lang="de-DE" sz="2000" dirty="0" err="1">
                    <a:solidFill>
                      <a:srgbClr val="002060"/>
                    </a:solidFill>
                    <a:latin typeface="Comic Sans MS" pitchFamily="66" charset="0"/>
                  </a:rPr>
                  <a:t>up</a:t>
                </a:r>
                <a:r>
                  <a:rPr lang="de-DE" sz="2000" dirty="0">
                    <a:solidFill>
                      <a:srgbClr val="002060"/>
                    </a:solidFill>
                    <a:latin typeface="Comic Sans MS" pitchFamily="66" charset="0"/>
                  </a:rPr>
                  <a:t> </a:t>
                </a:r>
                <a:r>
                  <a:rPr lang="de-DE" sz="2000" dirty="0" err="1">
                    <a:solidFill>
                      <a:srgbClr val="002060"/>
                    </a:solidFill>
                    <a:latin typeface="Comic Sans MS" pitchFamily="66" charset="0"/>
                  </a:rPr>
                  <a:t>to</a:t>
                </a:r>
                <a:r>
                  <a:rPr lang="de-DE" sz="2000" dirty="0">
                    <a:solidFill>
                      <a:srgbClr val="002060"/>
                    </a:solidFill>
                    <a:latin typeface="Comic Sans MS" pitchFamily="66" charset="0"/>
                  </a:rPr>
                  <a:t> </a:t>
                </a:r>
                <a:r>
                  <a:rPr lang="de-DE" sz="2000" dirty="0" err="1">
                    <a:solidFill>
                      <a:srgbClr val="002060"/>
                    </a:solidFill>
                    <a:latin typeface="Comic Sans MS" pitchFamily="66" charset="0"/>
                  </a:rPr>
                  <a:t>date</a:t>
                </a:r>
                <a:r>
                  <a:rPr lang="de-DE" sz="2000" dirty="0">
                    <a:solidFill>
                      <a:srgbClr val="002060"/>
                    </a:solidFill>
                    <a:latin typeface="Comic Sans MS" pitchFamily="66" charset="0"/>
                  </a:rPr>
                  <a:t>“  erhalten Sie aktuelle Informationen,  was Süchte aller Arten anbetrifft.  </a:t>
                </a:r>
              </a:p>
              <a:p>
                <a:r>
                  <a:rPr lang="de-DE" sz="2000" dirty="0">
                    <a:solidFill>
                      <a:srgbClr val="002060"/>
                    </a:solidFill>
                    <a:latin typeface="Comic Sans MS" pitchFamily="66" charset="0"/>
                  </a:rPr>
                  <a:t>Dabei geht es nicht nur um Drogen, sondern auch um Handy, Online Spiele u.v.m.!</a:t>
                </a:r>
              </a:p>
            </p:txBody>
          </p:sp>
          <p:pic>
            <p:nvPicPr>
              <p:cNvPr id="9" name="Grafik 8" descr="LogoRückenMaster.gif"/>
              <p:cNvPicPr>
                <a:picLocks noChangeAspect="1"/>
              </p:cNvPicPr>
              <p:nvPr/>
            </p:nvPicPr>
            <p:blipFill>
              <a:blip r:embed="rId2" cstate="print"/>
              <a:stretch>
                <a:fillRect/>
              </a:stretch>
            </p:blipFill>
            <p:spPr>
              <a:xfrm>
                <a:off x="179512" y="404664"/>
                <a:ext cx="1201626" cy="821527"/>
              </a:xfrm>
              <a:prstGeom prst="rect">
                <a:avLst/>
              </a:prstGeom>
              <a:grpFill/>
            </p:spPr>
          </p:pic>
        </p:grpSp>
        <p:pic>
          <p:nvPicPr>
            <p:cNvPr id="23" name="Grafik 22" descr="Spice4.gif"/>
            <p:cNvPicPr>
              <a:picLocks noChangeAspect="1"/>
            </p:cNvPicPr>
            <p:nvPr/>
          </p:nvPicPr>
          <p:blipFill>
            <a:blip r:embed="rId3" cstate="print"/>
            <a:stretch>
              <a:fillRect/>
            </a:stretch>
          </p:blipFill>
          <p:spPr>
            <a:xfrm rot="3971706">
              <a:off x="7394371" y="4544364"/>
              <a:ext cx="696328" cy="484619"/>
            </a:xfrm>
            <a:prstGeom prst="rect">
              <a:avLst/>
            </a:prstGeom>
            <a:grpFill/>
          </p:spPr>
        </p:pic>
        <p:pic>
          <p:nvPicPr>
            <p:cNvPr id="24" name="Grafik 23" descr="Jägermeister.gif"/>
            <p:cNvPicPr>
              <a:picLocks noChangeAspect="1"/>
            </p:cNvPicPr>
            <p:nvPr/>
          </p:nvPicPr>
          <p:blipFill>
            <a:blip r:embed="rId4" cstate="print"/>
            <a:stretch>
              <a:fillRect/>
            </a:stretch>
          </p:blipFill>
          <p:spPr>
            <a:xfrm rot="21273707">
              <a:off x="5835866" y="4376658"/>
              <a:ext cx="360040" cy="698260"/>
            </a:xfrm>
            <a:prstGeom prst="rect">
              <a:avLst/>
            </a:prstGeom>
            <a:grpFill/>
          </p:spPr>
        </p:pic>
        <p:pic>
          <p:nvPicPr>
            <p:cNvPr id="26" name="Grafik 25" descr="PC-Sucht 1.gif"/>
            <p:cNvPicPr>
              <a:picLocks noChangeAspect="1"/>
            </p:cNvPicPr>
            <p:nvPr/>
          </p:nvPicPr>
          <p:blipFill>
            <a:blip r:embed="rId5" cstate="print"/>
            <a:stretch>
              <a:fillRect/>
            </a:stretch>
          </p:blipFill>
          <p:spPr>
            <a:xfrm>
              <a:off x="4139952" y="4442336"/>
              <a:ext cx="648072" cy="606410"/>
            </a:xfrm>
            <a:prstGeom prst="rect">
              <a:avLst/>
            </a:prstGeom>
            <a:grpFill/>
          </p:spPr>
        </p:pic>
        <p:pic>
          <p:nvPicPr>
            <p:cNvPr id="27" name="Grafik 26" descr="Red Bull Dose.gif"/>
            <p:cNvPicPr>
              <a:picLocks noChangeAspect="1"/>
            </p:cNvPicPr>
            <p:nvPr/>
          </p:nvPicPr>
          <p:blipFill>
            <a:blip r:embed="rId6" cstate="print"/>
            <a:stretch>
              <a:fillRect/>
            </a:stretch>
          </p:blipFill>
          <p:spPr>
            <a:xfrm rot="800838">
              <a:off x="5085788" y="4394111"/>
              <a:ext cx="292911" cy="742427"/>
            </a:xfrm>
            <a:prstGeom prst="rect">
              <a:avLst/>
            </a:prstGeom>
            <a:grpFill/>
          </p:spPr>
        </p:pic>
      </p:grpSp>
      <p:grpSp>
        <p:nvGrpSpPr>
          <p:cNvPr id="11" name="Gruppieren 10"/>
          <p:cNvGrpSpPr/>
          <p:nvPr/>
        </p:nvGrpSpPr>
        <p:grpSpPr>
          <a:xfrm>
            <a:off x="179512" y="5199761"/>
            <a:ext cx="8712968" cy="1362928"/>
            <a:chOff x="179512" y="404664"/>
            <a:chExt cx="8712968" cy="1362928"/>
          </a:xfrm>
          <a:solidFill>
            <a:schemeClr val="bg1"/>
          </a:solidFill>
        </p:grpSpPr>
        <p:pic>
          <p:nvPicPr>
            <p:cNvPr id="12" name="Grafik 11" descr="LogoRückenMaster.gif"/>
            <p:cNvPicPr>
              <a:picLocks noChangeAspect="1"/>
            </p:cNvPicPr>
            <p:nvPr/>
          </p:nvPicPr>
          <p:blipFill>
            <a:blip r:embed="rId2" cstate="print"/>
            <a:stretch>
              <a:fillRect/>
            </a:stretch>
          </p:blipFill>
          <p:spPr>
            <a:xfrm>
              <a:off x="179512" y="404664"/>
              <a:ext cx="1201626" cy="821527"/>
            </a:xfrm>
            <a:prstGeom prst="rect">
              <a:avLst/>
            </a:prstGeom>
            <a:grpFill/>
          </p:spPr>
        </p:pic>
        <p:sp>
          <p:nvSpPr>
            <p:cNvPr id="13" name="Textfeld 12"/>
            <p:cNvSpPr txBox="1"/>
            <p:nvPr/>
          </p:nvSpPr>
          <p:spPr>
            <a:xfrm>
              <a:off x="1619672" y="444153"/>
              <a:ext cx="7272808" cy="1323439"/>
            </a:xfrm>
            <a:prstGeom prst="rect">
              <a:avLst/>
            </a:prstGeom>
            <a:grpFill/>
          </p:spPr>
          <p:txBody>
            <a:bodyPr wrap="square" rtlCol="0">
              <a:spAutoFit/>
            </a:bodyPr>
            <a:lstStyle/>
            <a:p>
              <a:r>
                <a:rPr lang="de-DE" sz="2000" dirty="0">
                  <a:solidFill>
                    <a:srgbClr val="002060"/>
                  </a:solidFill>
                  <a:latin typeface="Comic Sans MS" pitchFamily="66" charset="0"/>
                </a:rPr>
                <a:t>Vielerlei Lebenswelten werden wie selbstverständlich mit einbezogen.  „Die Drogeneisenbahn“ besticht durch ihre Lebensnähe und Authentizität. Ihr Wortbeitrag ist deshalb ein ausdrücklich gesetzter Wunsch!</a:t>
              </a:r>
            </a:p>
          </p:txBody>
        </p:sp>
      </p:grpSp>
    </p:spTree>
  </p:cSld>
  <p:clrMapOvr>
    <a:masterClrMapping/>
  </p:clrMapOvr>
  <p:transition advClick="0" advTm="3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nodeType="afterEffect">
                                  <p:stCondLst>
                                    <p:cond delay="1300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4000"/>
                            </p:stCondLst>
                            <p:childTnLst>
                              <p:par>
                                <p:cTn id="17" presetID="53" presetClass="entr" presetSubtype="0" fill="hold" nodeType="afterEffect">
                                  <p:stCondLst>
                                    <p:cond delay="12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79512" y="1956321"/>
            <a:ext cx="8712968" cy="1938992"/>
            <a:chOff x="179512" y="444153"/>
            <a:chExt cx="8712968" cy="1938992"/>
          </a:xfrm>
          <a:solidFill>
            <a:schemeClr val="bg1"/>
          </a:solidFill>
        </p:grpSpPr>
        <p:pic>
          <p:nvPicPr>
            <p:cNvPr id="6" name="Grafik 5" descr="LogoRückenMaster.gif"/>
            <p:cNvPicPr>
              <a:picLocks noChangeAspect="1"/>
            </p:cNvPicPr>
            <p:nvPr/>
          </p:nvPicPr>
          <p:blipFill>
            <a:blip r:embed="rId2" cstate="print"/>
            <a:stretch>
              <a:fillRect/>
            </a:stretch>
          </p:blipFill>
          <p:spPr>
            <a:xfrm>
              <a:off x="179512" y="447233"/>
              <a:ext cx="1201626" cy="821527"/>
            </a:xfrm>
            <a:prstGeom prst="rect">
              <a:avLst/>
            </a:prstGeom>
            <a:grpFill/>
          </p:spPr>
        </p:pic>
        <p:sp>
          <p:nvSpPr>
            <p:cNvPr id="7" name="Textfeld 6"/>
            <p:cNvSpPr txBox="1"/>
            <p:nvPr/>
          </p:nvSpPr>
          <p:spPr>
            <a:xfrm>
              <a:off x="1619672" y="444153"/>
              <a:ext cx="7272808" cy="1938992"/>
            </a:xfrm>
            <a:prstGeom prst="rect">
              <a:avLst/>
            </a:prstGeom>
            <a:grpFill/>
          </p:spPr>
          <p:txBody>
            <a:bodyPr wrap="square" rtlCol="0">
              <a:spAutoFit/>
            </a:bodyPr>
            <a:lstStyle/>
            <a:p>
              <a:r>
                <a:rPr lang="de-DE" sz="2000" dirty="0">
                  <a:solidFill>
                    <a:srgbClr val="002060"/>
                  </a:solidFill>
                  <a:latin typeface="Comic Sans MS" pitchFamily="66" charset="0"/>
                </a:rPr>
                <a:t>Sachinformationen werden oft Märchen ähnlich erzählt. Die begleitende Präsentation ist durchsetzt mit ClipArt Animationen, </a:t>
              </a:r>
              <a:r>
                <a:rPr lang="de-DE" sz="2000" dirty="0" err="1">
                  <a:solidFill>
                    <a:srgbClr val="002060"/>
                  </a:solidFill>
                  <a:latin typeface="Comic Sans MS" pitchFamily="66" charset="0"/>
                </a:rPr>
                <a:t>VideoClips</a:t>
              </a:r>
              <a:r>
                <a:rPr lang="de-DE" sz="2000" dirty="0">
                  <a:solidFill>
                    <a:srgbClr val="002060"/>
                  </a:solidFill>
                  <a:latin typeface="Comic Sans MS" pitchFamily="66" charset="0"/>
                </a:rPr>
                <a:t>, Musikstücken  und, und, und …. So zwischendrin gibt es die kleine schauspielerische  Einlage „Der Ameisenmann“ und am Ende das eigene Video „Wach auf“ o.a.</a:t>
              </a:r>
            </a:p>
          </p:txBody>
        </p:sp>
      </p:grpSp>
      <p:grpSp>
        <p:nvGrpSpPr>
          <p:cNvPr id="15" name="Gruppieren 14"/>
          <p:cNvGrpSpPr/>
          <p:nvPr/>
        </p:nvGrpSpPr>
        <p:grpSpPr>
          <a:xfrm>
            <a:off x="179512" y="86847"/>
            <a:ext cx="8712968" cy="1631216"/>
            <a:chOff x="179512" y="138520"/>
            <a:chExt cx="8712968" cy="1631216"/>
          </a:xfrm>
          <a:solidFill>
            <a:schemeClr val="bg1"/>
          </a:solidFill>
        </p:grpSpPr>
        <p:grpSp>
          <p:nvGrpSpPr>
            <p:cNvPr id="8" name="Gruppieren 7"/>
            <p:cNvGrpSpPr/>
            <p:nvPr/>
          </p:nvGrpSpPr>
          <p:grpSpPr>
            <a:xfrm>
              <a:off x="179512" y="138520"/>
              <a:ext cx="8712968" cy="1631216"/>
              <a:chOff x="179512" y="426552"/>
              <a:chExt cx="8712968" cy="1631216"/>
            </a:xfrm>
            <a:grpFill/>
          </p:grpSpPr>
          <p:pic>
            <p:nvPicPr>
              <p:cNvPr id="9" name="Grafik 8" descr="LogoRückenMaster.gif"/>
              <p:cNvPicPr>
                <a:picLocks noChangeAspect="1"/>
              </p:cNvPicPr>
              <p:nvPr/>
            </p:nvPicPr>
            <p:blipFill>
              <a:blip r:embed="rId2" cstate="print"/>
              <a:stretch>
                <a:fillRect/>
              </a:stretch>
            </p:blipFill>
            <p:spPr>
              <a:xfrm>
                <a:off x="179512" y="426898"/>
                <a:ext cx="1201626" cy="821527"/>
              </a:xfrm>
              <a:prstGeom prst="rect">
                <a:avLst/>
              </a:prstGeom>
              <a:grpFill/>
            </p:spPr>
          </p:pic>
          <p:sp>
            <p:nvSpPr>
              <p:cNvPr id="10" name="Textfeld 9"/>
              <p:cNvSpPr txBox="1"/>
              <p:nvPr/>
            </p:nvSpPr>
            <p:spPr>
              <a:xfrm>
                <a:off x="1619672" y="426552"/>
                <a:ext cx="7272808" cy="1631216"/>
              </a:xfrm>
              <a:prstGeom prst="rect">
                <a:avLst/>
              </a:prstGeom>
              <a:grpFill/>
            </p:spPr>
            <p:txBody>
              <a:bodyPr wrap="square" rtlCol="0">
                <a:spAutoFit/>
              </a:bodyPr>
              <a:lstStyle/>
              <a:p>
                <a:r>
                  <a:rPr lang="de-DE" sz="2000" dirty="0">
                    <a:solidFill>
                      <a:srgbClr val="002060"/>
                    </a:solidFill>
                    <a:latin typeface="Comic Sans MS" pitchFamily="66" charset="0"/>
                  </a:rPr>
                  <a:t>Sie sind „Mitreisende“ und nicht nur Zuhörer, und werden sich in  Anbetracht der Raumatmosphäre bestimmt wohl fühlen.  Wer einen klassischen Vortrag oder Workshop erwartet, wird ganz sicher enttäuscht werden!                Ein Event trifft es wohl eher, was da stattfindet.</a:t>
                </a:r>
              </a:p>
            </p:txBody>
          </p:sp>
        </p:grpSp>
        <p:pic>
          <p:nvPicPr>
            <p:cNvPr id="11" name="Grafik 10" descr="Else2.gif"/>
            <p:cNvPicPr>
              <a:picLocks noChangeAspect="1"/>
            </p:cNvPicPr>
            <p:nvPr/>
          </p:nvPicPr>
          <p:blipFill>
            <a:blip r:embed="rId3" cstate="print"/>
            <a:stretch>
              <a:fillRect/>
            </a:stretch>
          </p:blipFill>
          <p:spPr>
            <a:xfrm rot="963472">
              <a:off x="7735182" y="1111908"/>
              <a:ext cx="562625" cy="562625"/>
            </a:xfrm>
            <a:prstGeom prst="rect">
              <a:avLst/>
            </a:prstGeom>
            <a:grpFill/>
            <a:ln>
              <a:noFill/>
            </a:ln>
          </p:spPr>
        </p:pic>
      </p:grpSp>
      <p:grpSp>
        <p:nvGrpSpPr>
          <p:cNvPr id="16" name="Gruppieren 15"/>
          <p:cNvGrpSpPr/>
          <p:nvPr/>
        </p:nvGrpSpPr>
        <p:grpSpPr>
          <a:xfrm>
            <a:off x="251520" y="4050488"/>
            <a:ext cx="8808246" cy="2629021"/>
            <a:chOff x="179512" y="3849690"/>
            <a:chExt cx="8808246" cy="2629021"/>
          </a:xfrm>
          <a:solidFill>
            <a:schemeClr val="bg1"/>
          </a:solidFill>
        </p:grpSpPr>
        <p:grpSp>
          <p:nvGrpSpPr>
            <p:cNvPr id="2" name="Gruppieren 1"/>
            <p:cNvGrpSpPr/>
            <p:nvPr/>
          </p:nvGrpSpPr>
          <p:grpSpPr>
            <a:xfrm>
              <a:off x="179512" y="3849690"/>
              <a:ext cx="8641957" cy="2554545"/>
              <a:chOff x="179512" y="395052"/>
              <a:chExt cx="8641957" cy="2554545"/>
            </a:xfrm>
            <a:grpFill/>
          </p:grpSpPr>
          <p:sp>
            <p:nvSpPr>
              <p:cNvPr id="4" name="Textfeld 3"/>
              <p:cNvSpPr txBox="1"/>
              <p:nvPr/>
            </p:nvSpPr>
            <p:spPr>
              <a:xfrm>
                <a:off x="1548661" y="395052"/>
                <a:ext cx="7272808" cy="2554545"/>
              </a:xfrm>
              <a:prstGeom prst="rect">
                <a:avLst/>
              </a:prstGeom>
              <a:grpFill/>
            </p:spPr>
            <p:txBody>
              <a:bodyPr wrap="square" rtlCol="0">
                <a:spAutoFit/>
              </a:bodyPr>
              <a:lstStyle/>
              <a:p>
                <a:r>
                  <a:rPr lang="de-DE" sz="2000" dirty="0">
                    <a:solidFill>
                      <a:srgbClr val="002060"/>
                    </a:solidFill>
                    <a:latin typeface="Comic Sans MS" pitchFamily="66" charset="0"/>
                  </a:rPr>
                  <a:t>Die wohl in ihrer Art einzigartige beleuchtete Ausstellung </a:t>
                </a:r>
              </a:p>
              <a:p>
                <a:r>
                  <a:rPr lang="de-DE" sz="2000" dirty="0">
                    <a:solidFill>
                      <a:srgbClr val="002060"/>
                    </a:solidFill>
                    <a:latin typeface="Comic Sans MS" pitchFamily="66" charset="0"/>
                  </a:rPr>
                  <a:t>„</a:t>
                </a:r>
                <a:r>
                  <a:rPr lang="de-DE" sz="2000" dirty="0" err="1">
                    <a:solidFill>
                      <a:srgbClr val="002060"/>
                    </a:solidFill>
                    <a:latin typeface="Comic Sans MS" pitchFamily="66" charset="0"/>
                  </a:rPr>
                  <a:t>Kiffer“s</a:t>
                </a:r>
                <a:r>
                  <a:rPr lang="de-DE" sz="2000" dirty="0">
                    <a:solidFill>
                      <a:srgbClr val="002060"/>
                    </a:solidFill>
                    <a:latin typeface="Comic Sans MS" pitchFamily="66" charset="0"/>
                  </a:rPr>
                  <a:t> </a:t>
                </a:r>
                <a:r>
                  <a:rPr lang="de-DE" sz="2000" dirty="0" err="1">
                    <a:solidFill>
                      <a:srgbClr val="002060"/>
                    </a:solidFill>
                    <a:latin typeface="Comic Sans MS" pitchFamily="66" charset="0"/>
                  </a:rPr>
                  <a:t>paradise</a:t>
                </a:r>
                <a:r>
                  <a:rPr lang="de-DE" sz="2000" dirty="0">
                    <a:solidFill>
                      <a:srgbClr val="002060"/>
                    </a:solidFill>
                    <a:latin typeface="Comic Sans MS" pitchFamily="66" charset="0"/>
                  </a:rPr>
                  <a:t>“ besteht aus ca. 120 Gegenständen, die anschaulich  Schnüffeln, alle Arten des Rauchens, Alkohol-/Medikamentenkonsum und alles was es mit Kiffen auf sich hat, abbildet. Sie eignet sich hervorragend für Gespräche!</a:t>
                </a:r>
              </a:p>
              <a:p>
                <a:r>
                  <a:rPr lang="de-DE" sz="2000" dirty="0">
                    <a:solidFill>
                      <a:srgbClr val="002060"/>
                    </a:solidFill>
                    <a:latin typeface="Comic Sans MS" pitchFamily="66" charset="0"/>
                  </a:rPr>
                  <a:t>Wahlweise können Sie sich auch für den „Rauschbrillen-parcours“ entscheiden. Diese Brillen simulieren  eindrucksvoll „</a:t>
                </a:r>
                <a:r>
                  <a:rPr lang="de-DE" sz="2000" dirty="0" err="1">
                    <a:solidFill>
                      <a:srgbClr val="002060"/>
                    </a:solidFill>
                    <a:latin typeface="Comic Sans MS" pitchFamily="66" charset="0"/>
                  </a:rPr>
                  <a:t>Beschwippstsein</a:t>
                </a:r>
                <a:r>
                  <a:rPr lang="de-DE" sz="2000" dirty="0">
                    <a:solidFill>
                      <a:srgbClr val="002060"/>
                    </a:solidFill>
                    <a:latin typeface="Comic Sans MS" pitchFamily="66" charset="0"/>
                  </a:rPr>
                  <a:t>“ – bis „Vollrausch“ u.a. .</a:t>
                </a:r>
              </a:p>
            </p:txBody>
          </p:sp>
          <p:pic>
            <p:nvPicPr>
              <p:cNvPr id="3" name="Grafik 2" descr="LogoRückenMaster.gif"/>
              <p:cNvPicPr>
                <a:picLocks noChangeAspect="1"/>
              </p:cNvPicPr>
              <p:nvPr/>
            </p:nvPicPr>
            <p:blipFill>
              <a:blip r:embed="rId2" cstate="print"/>
              <a:stretch>
                <a:fillRect/>
              </a:stretch>
            </p:blipFill>
            <p:spPr>
              <a:xfrm>
                <a:off x="179512" y="404664"/>
                <a:ext cx="1201626" cy="821527"/>
              </a:xfrm>
              <a:prstGeom prst="rect">
                <a:avLst/>
              </a:prstGeom>
              <a:grpFill/>
            </p:spPr>
          </p:pic>
        </p:grpSp>
        <p:pic>
          <p:nvPicPr>
            <p:cNvPr id="13" name="Grafik 12" descr="Grinder.gif"/>
            <p:cNvPicPr>
              <a:picLocks noChangeAspect="1"/>
            </p:cNvPicPr>
            <p:nvPr/>
          </p:nvPicPr>
          <p:blipFill>
            <a:blip r:embed="rId4" cstate="print"/>
            <a:stretch>
              <a:fillRect/>
            </a:stretch>
          </p:blipFill>
          <p:spPr>
            <a:xfrm>
              <a:off x="8529600" y="3854110"/>
              <a:ext cx="458158" cy="670236"/>
            </a:xfrm>
            <a:prstGeom prst="rect">
              <a:avLst/>
            </a:prstGeom>
            <a:grpFill/>
          </p:spPr>
        </p:pic>
        <p:pic>
          <p:nvPicPr>
            <p:cNvPr id="14" name="Grafik 13" descr="Longpapers.gif"/>
            <p:cNvPicPr>
              <a:picLocks noChangeAspect="1"/>
            </p:cNvPicPr>
            <p:nvPr/>
          </p:nvPicPr>
          <p:blipFill>
            <a:blip r:embed="rId5" cstate="print"/>
            <a:stretch>
              <a:fillRect/>
            </a:stretch>
          </p:blipFill>
          <p:spPr>
            <a:xfrm rot="749719">
              <a:off x="8208454" y="5482700"/>
              <a:ext cx="680852" cy="996011"/>
            </a:xfrm>
            <a:prstGeom prst="rect">
              <a:avLst/>
            </a:prstGeom>
            <a:grpFill/>
          </p:spPr>
        </p:pic>
      </p:grpSp>
    </p:spTree>
  </p:cSld>
  <p:clrMapOvr>
    <a:masterClrMapping/>
  </p:clrMapOvr>
  <p:transition advClick="0" advTm="5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0" fill="hold" nodeType="afterEffect">
                                  <p:stCondLst>
                                    <p:cond delay="16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7000"/>
                            </p:stCondLst>
                            <p:childTnLst>
                              <p:par>
                                <p:cTn id="17" presetID="53" presetClass="entr" presetSubtype="0" fill="hold" nodeType="afterEffect">
                                  <p:stCondLst>
                                    <p:cond delay="1900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95536" y="2420888"/>
            <a:ext cx="8388424" cy="3212976"/>
            <a:chOff x="0" y="3645024"/>
            <a:chExt cx="8388424" cy="3212976"/>
          </a:xfrm>
        </p:grpSpPr>
        <p:pic>
          <p:nvPicPr>
            <p:cNvPr id="3" name="Picture 2" descr="C:\Users\Dirk\Präventionsprojekte\Lagerhaus der Drogeneisenbahn\Animationen\Charakterfiguren\Überlegerer.gif"/>
            <p:cNvPicPr>
              <a:picLocks noChangeAspect="1" noChangeArrowheads="1" noCrop="1"/>
            </p:cNvPicPr>
            <p:nvPr/>
          </p:nvPicPr>
          <p:blipFill>
            <a:blip r:embed="rId2" cstate="print"/>
            <a:srcRect/>
            <a:stretch>
              <a:fillRect/>
            </a:stretch>
          </p:blipFill>
          <p:spPr bwMode="auto">
            <a:xfrm>
              <a:off x="0" y="3645024"/>
              <a:ext cx="1906154" cy="2448272"/>
            </a:xfrm>
            <a:prstGeom prst="rect">
              <a:avLst/>
            </a:prstGeom>
            <a:noFill/>
          </p:spPr>
        </p:pic>
        <p:sp>
          <p:nvSpPr>
            <p:cNvPr id="4" name="Ovale Legende 3"/>
            <p:cNvSpPr/>
            <p:nvPr/>
          </p:nvSpPr>
          <p:spPr>
            <a:xfrm>
              <a:off x="2483768" y="3861048"/>
              <a:ext cx="5904656" cy="2996952"/>
            </a:xfrm>
            <a:prstGeom prst="wedgeEllipseCallout">
              <a:avLst>
                <a:gd name="adj1" fmla="val -72957"/>
                <a:gd name="adj2" fmla="val -1058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00066"/>
                  </a:solidFill>
                  <a:latin typeface="Comic Sans MS" pitchFamily="66" charset="0"/>
                </a:rPr>
                <a:t>Zum Abschluss hier noch ein paar Impressionen aus der Präsentation und der Ausstellung.</a:t>
              </a:r>
            </a:p>
          </p:txBody>
        </p:sp>
      </p:grpSp>
    </p:spTree>
  </p:cSld>
  <p:clrMapOvr>
    <a:masterClrMapping/>
  </p:clrMapOvr>
  <p:transition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Folie1.JPG"/>
          <p:cNvPicPr>
            <a:picLocks noChangeAspect="1"/>
          </p:cNvPicPr>
          <p:nvPr/>
        </p:nvPicPr>
        <p:blipFill>
          <a:blip r:embed="rId2" cstate="print"/>
          <a:stretch>
            <a:fillRect/>
          </a:stretch>
        </p:blipFill>
        <p:spPr>
          <a:xfrm>
            <a:off x="1331640" y="908720"/>
            <a:ext cx="6480720" cy="4860540"/>
          </a:xfrm>
          <a:prstGeom prst="rect">
            <a:avLst/>
          </a:prstGeom>
        </p:spPr>
      </p:pic>
      <p:pic>
        <p:nvPicPr>
          <p:cNvPr id="21" name="Grafik 20" descr="Startfolie Drogeneisenbahn neu mit Online Bahnhof.jpg"/>
          <p:cNvPicPr>
            <a:picLocks noChangeAspect="1"/>
          </p:cNvPicPr>
          <p:nvPr/>
        </p:nvPicPr>
        <p:blipFill>
          <a:blip r:embed="rId3" cstate="print"/>
          <a:stretch>
            <a:fillRect/>
          </a:stretch>
        </p:blipFill>
        <p:spPr>
          <a:xfrm rot="508166">
            <a:off x="2340683" y="450742"/>
            <a:ext cx="6480720" cy="4860540"/>
          </a:xfrm>
          <a:prstGeom prst="rect">
            <a:avLst/>
          </a:prstGeom>
          <a:ln w="28575">
            <a:solidFill>
              <a:srgbClr val="000066"/>
            </a:solidFill>
          </a:ln>
        </p:spPr>
      </p:pic>
      <p:pic>
        <p:nvPicPr>
          <p:cNvPr id="4" name="Grafik 3" descr="Folie1.JPG"/>
          <p:cNvPicPr>
            <a:picLocks noChangeAspect="1"/>
          </p:cNvPicPr>
          <p:nvPr/>
        </p:nvPicPr>
        <p:blipFill>
          <a:blip r:embed="rId4" cstate="print"/>
          <a:stretch>
            <a:fillRect/>
          </a:stretch>
        </p:blipFill>
        <p:spPr>
          <a:xfrm rot="21003496">
            <a:off x="852375" y="1019228"/>
            <a:ext cx="6723765" cy="5042824"/>
          </a:xfrm>
          <a:prstGeom prst="rect">
            <a:avLst/>
          </a:prstGeom>
          <a:ln w="28575">
            <a:solidFill>
              <a:srgbClr val="000066"/>
            </a:solidFill>
          </a:ln>
        </p:spPr>
      </p:pic>
      <p:pic>
        <p:nvPicPr>
          <p:cNvPr id="6" name="Grafik 5" descr="Folie4.JPG"/>
          <p:cNvPicPr>
            <a:picLocks noChangeAspect="1"/>
          </p:cNvPicPr>
          <p:nvPr/>
        </p:nvPicPr>
        <p:blipFill>
          <a:blip r:embed="rId5" cstate="print"/>
          <a:stretch>
            <a:fillRect/>
          </a:stretch>
        </p:blipFill>
        <p:spPr>
          <a:xfrm>
            <a:off x="755576" y="692696"/>
            <a:ext cx="7583827" cy="5687869"/>
          </a:xfrm>
          <a:prstGeom prst="rect">
            <a:avLst/>
          </a:prstGeom>
          <a:ln w="28575">
            <a:solidFill>
              <a:srgbClr val="000066"/>
            </a:solidFill>
          </a:ln>
        </p:spPr>
      </p:pic>
      <p:pic>
        <p:nvPicPr>
          <p:cNvPr id="7" name="Grafik 6" descr="Folie15.JPG"/>
          <p:cNvPicPr>
            <a:picLocks noChangeAspect="1"/>
          </p:cNvPicPr>
          <p:nvPr/>
        </p:nvPicPr>
        <p:blipFill>
          <a:blip r:embed="rId6" cstate="print"/>
          <a:stretch>
            <a:fillRect/>
          </a:stretch>
        </p:blipFill>
        <p:spPr>
          <a:xfrm rot="507189">
            <a:off x="686538" y="872106"/>
            <a:ext cx="7304982" cy="5478735"/>
          </a:xfrm>
          <a:prstGeom prst="rect">
            <a:avLst/>
          </a:prstGeom>
          <a:ln w="28575">
            <a:solidFill>
              <a:srgbClr val="000066"/>
            </a:solidFill>
          </a:ln>
        </p:spPr>
      </p:pic>
      <p:pic>
        <p:nvPicPr>
          <p:cNvPr id="20" name="Grafik 19" descr="Mövenmodell neu.jpg"/>
          <p:cNvPicPr>
            <a:picLocks noChangeAspect="1"/>
          </p:cNvPicPr>
          <p:nvPr/>
        </p:nvPicPr>
        <p:blipFill>
          <a:blip r:embed="rId7" cstate="print"/>
          <a:stretch>
            <a:fillRect/>
          </a:stretch>
        </p:blipFill>
        <p:spPr>
          <a:xfrm>
            <a:off x="323528" y="260648"/>
            <a:ext cx="8412427" cy="6309320"/>
          </a:xfrm>
          <a:prstGeom prst="rect">
            <a:avLst/>
          </a:prstGeom>
          <a:ln w="28575">
            <a:solidFill>
              <a:srgbClr val="000066"/>
            </a:solidFill>
          </a:ln>
        </p:spPr>
      </p:pic>
      <p:pic>
        <p:nvPicPr>
          <p:cNvPr id="5" name="Grafik 4" descr="Folie2.JPG"/>
          <p:cNvPicPr>
            <a:picLocks noChangeAspect="1"/>
          </p:cNvPicPr>
          <p:nvPr/>
        </p:nvPicPr>
        <p:blipFill>
          <a:blip r:embed="rId8" cstate="print"/>
          <a:stretch>
            <a:fillRect/>
          </a:stretch>
        </p:blipFill>
        <p:spPr>
          <a:xfrm rot="487322">
            <a:off x="831543" y="658895"/>
            <a:ext cx="7588763" cy="5691573"/>
          </a:xfrm>
          <a:prstGeom prst="rect">
            <a:avLst/>
          </a:prstGeom>
          <a:ln w="28575">
            <a:solidFill>
              <a:srgbClr val="000066"/>
            </a:solidFill>
          </a:ln>
        </p:spPr>
      </p:pic>
      <p:pic>
        <p:nvPicPr>
          <p:cNvPr id="10" name="Grafik 9" descr="Folie7.JPG"/>
          <p:cNvPicPr>
            <a:picLocks noChangeAspect="1"/>
          </p:cNvPicPr>
          <p:nvPr/>
        </p:nvPicPr>
        <p:blipFill>
          <a:blip r:embed="rId9" cstate="print"/>
          <a:stretch>
            <a:fillRect/>
          </a:stretch>
        </p:blipFill>
        <p:spPr>
          <a:xfrm rot="21266791">
            <a:off x="254488" y="322195"/>
            <a:ext cx="7497347" cy="5623011"/>
          </a:xfrm>
          <a:prstGeom prst="rect">
            <a:avLst/>
          </a:prstGeom>
          <a:ln w="28575">
            <a:solidFill>
              <a:srgbClr val="000066"/>
            </a:solidFill>
          </a:ln>
        </p:spPr>
      </p:pic>
    </p:spTree>
  </p:cSld>
  <p:clrMapOvr>
    <a:masterClrMapping/>
  </p:clrMapOvr>
  <p:transition advClick="0" advTm="5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0" fill="hold" nodeType="afterEffect">
                                  <p:stCondLst>
                                    <p:cond delay="450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5500"/>
                            </p:stCondLst>
                            <p:childTnLst>
                              <p:par>
                                <p:cTn id="17" presetID="53" presetClass="entr" presetSubtype="0" fill="hold" nodeType="afterEffect">
                                  <p:stCondLst>
                                    <p:cond delay="60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2000"/>
                            </p:stCondLst>
                            <p:childTnLst>
                              <p:par>
                                <p:cTn id="23" presetID="53" presetClass="entr" presetSubtype="0" fill="hold" nodeType="afterEffect">
                                  <p:stCondLst>
                                    <p:cond delay="450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17000"/>
                            </p:stCondLst>
                            <p:childTnLst>
                              <p:par>
                                <p:cTn id="29" presetID="53" presetClass="entr" presetSubtype="0" fill="hold" nodeType="afterEffect">
                                  <p:stCondLst>
                                    <p:cond delay="8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500"/>
                            </p:stCondLst>
                            <p:childTnLst>
                              <p:par>
                                <p:cTn id="35" presetID="53" presetClass="entr" presetSubtype="0" fill="hold" nodeType="afterEffect">
                                  <p:stCondLst>
                                    <p:cond delay="50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1000"/>
                            </p:stCondLst>
                            <p:childTnLst>
                              <p:par>
                                <p:cTn id="41" presetID="53" presetClass="entr" presetSubtype="0" fill="hold" nodeType="afterEffect">
                                  <p:stCondLst>
                                    <p:cond delay="7000"/>
                                  </p:stCondLst>
                                  <p:childTnLst>
                                    <p:set>
                                      <p:cBhvr>
                                        <p:cTn id="42" dur="1" fill="hold">
                                          <p:stCondLst>
                                            <p:cond delay="0"/>
                                          </p:stCondLst>
                                        </p:cTn>
                                        <p:tgtEl>
                                          <p:spTgt spid="5"/>
                                        </p:tgtEl>
                                        <p:attrNameLst>
                                          <p:attrName>style.visibility</p:attrName>
                                        </p:attrNameLst>
                                      </p:cBhvr>
                                      <p:to>
                                        <p:strVal val="visible"/>
                                      </p:to>
                                    </p:set>
                                    <p:anim calcmode="lin" valueType="num">
                                      <p:cBhvr>
                                        <p:cTn id="43" dur="1250" fill="hold"/>
                                        <p:tgtEl>
                                          <p:spTgt spid="5"/>
                                        </p:tgtEl>
                                        <p:attrNameLst>
                                          <p:attrName>ppt_w</p:attrName>
                                        </p:attrNameLst>
                                      </p:cBhvr>
                                      <p:tavLst>
                                        <p:tav tm="0">
                                          <p:val>
                                            <p:fltVal val="0"/>
                                          </p:val>
                                        </p:tav>
                                        <p:tav tm="100000">
                                          <p:val>
                                            <p:strVal val="#ppt_w"/>
                                          </p:val>
                                        </p:tav>
                                      </p:tavLst>
                                    </p:anim>
                                    <p:anim calcmode="lin" valueType="num">
                                      <p:cBhvr>
                                        <p:cTn id="44" dur="1250" fill="hold"/>
                                        <p:tgtEl>
                                          <p:spTgt spid="5"/>
                                        </p:tgtEl>
                                        <p:attrNameLst>
                                          <p:attrName>ppt_h</p:attrName>
                                        </p:attrNameLst>
                                      </p:cBhvr>
                                      <p:tavLst>
                                        <p:tav tm="0">
                                          <p:val>
                                            <p:fltVal val="0"/>
                                          </p:val>
                                        </p:tav>
                                        <p:tav tm="100000">
                                          <p:val>
                                            <p:strVal val="#ppt_h"/>
                                          </p:val>
                                        </p:tav>
                                      </p:tavLst>
                                    </p:anim>
                                    <p:animEffect transition="in" filter="fade">
                                      <p:cBhvr>
                                        <p:cTn id="45" dur="1250"/>
                                        <p:tgtEl>
                                          <p:spTgt spid="5"/>
                                        </p:tgtEl>
                                      </p:cBhvr>
                                    </p:animEffect>
                                  </p:childTnLst>
                                </p:cTn>
                              </p:par>
                            </p:childTnLst>
                          </p:cTn>
                        </p:par>
                        <p:par>
                          <p:cTn id="46" fill="hold">
                            <p:stCondLst>
                              <p:cond delay="39250"/>
                            </p:stCondLst>
                            <p:childTnLst>
                              <p:par>
                                <p:cTn id="47" presetID="53" presetClass="entr" presetSubtype="0" fill="hold" nodeType="afterEffect">
                                  <p:stCondLst>
                                    <p:cond delay="450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528</Words>
  <Application>Microsoft Office PowerPoint</Application>
  <PresentationFormat>Bildschirmpräsentation (4:3)</PresentationFormat>
  <Paragraphs>39</Paragraphs>
  <Slides>12</Slides>
  <Notes>2</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12</vt:i4>
      </vt:variant>
    </vt:vector>
  </HeadingPairs>
  <TitlesOfParts>
    <vt:vector size="16" baseType="lpstr">
      <vt:lpstr>Arial</vt:lpstr>
      <vt:lpstr>Calibri</vt:lpstr>
      <vt:lpstr>Comic Sans MS</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Dirk</dc:creator>
  <cp:lastModifiedBy>Besitzer</cp:lastModifiedBy>
  <cp:revision>60</cp:revision>
  <dcterms:created xsi:type="dcterms:W3CDTF">2019-09-13T10:33:28Z</dcterms:created>
  <dcterms:modified xsi:type="dcterms:W3CDTF">2021-05-18T15:13:57Z</dcterms:modified>
</cp:coreProperties>
</file>